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00" r:id="rId3"/>
    <p:sldId id="318" r:id="rId4"/>
    <p:sldId id="319" r:id="rId5"/>
    <p:sldId id="389" r:id="rId6"/>
    <p:sldId id="391" r:id="rId7"/>
    <p:sldId id="390" r:id="rId8"/>
    <p:sldId id="392" r:id="rId9"/>
    <p:sldId id="302" r:id="rId10"/>
    <p:sldId id="286" r:id="rId11"/>
    <p:sldId id="287" r:id="rId12"/>
    <p:sldId id="361" r:id="rId13"/>
    <p:sldId id="362" r:id="rId14"/>
    <p:sldId id="363" r:id="rId15"/>
    <p:sldId id="365" r:id="rId16"/>
    <p:sldId id="366" r:id="rId17"/>
    <p:sldId id="368" r:id="rId18"/>
    <p:sldId id="367" r:id="rId19"/>
    <p:sldId id="370" r:id="rId20"/>
    <p:sldId id="371" r:id="rId21"/>
    <p:sldId id="369" r:id="rId22"/>
    <p:sldId id="372" r:id="rId23"/>
    <p:sldId id="285" r:id="rId24"/>
    <p:sldId id="385" r:id="rId25"/>
    <p:sldId id="320" r:id="rId26"/>
    <p:sldId id="279" r:id="rId27"/>
    <p:sldId id="378" r:id="rId28"/>
    <p:sldId id="301" r:id="rId29"/>
    <p:sldId id="388" r:id="rId30"/>
    <p:sldId id="321" r:id="rId31"/>
    <p:sldId id="280" r:id="rId32"/>
    <p:sldId id="281" r:id="rId33"/>
    <p:sldId id="277" r:id="rId34"/>
    <p:sldId id="283" r:id="rId35"/>
    <p:sldId id="275" r:id="rId36"/>
    <p:sldId id="386" r:id="rId37"/>
    <p:sldId id="298" r:id="rId38"/>
    <p:sldId id="297" r:id="rId39"/>
    <p:sldId id="305" r:id="rId40"/>
    <p:sldId id="309" r:id="rId41"/>
    <p:sldId id="310" r:id="rId42"/>
    <p:sldId id="311" r:id="rId43"/>
    <p:sldId id="359" r:id="rId44"/>
    <p:sldId id="313" r:id="rId45"/>
    <p:sldId id="382" r:id="rId46"/>
    <p:sldId id="380" r:id="rId47"/>
    <p:sldId id="377" r:id="rId48"/>
    <p:sldId id="325" r:id="rId49"/>
    <p:sldId id="387" r:id="rId50"/>
    <p:sldId id="323" r:id="rId51"/>
    <p:sldId id="375" r:id="rId52"/>
    <p:sldId id="304" r:id="rId5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8" pos="38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890" autoAdjust="0"/>
    <p:restoredTop sz="94660"/>
  </p:normalViewPr>
  <p:slideViewPr>
    <p:cSldViewPr showGuides="1">
      <p:cViewPr varScale="1">
        <p:scale>
          <a:sx n="113" d="100"/>
          <a:sy n="113" d="100"/>
        </p:scale>
        <p:origin x="-11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35280"/>
    </p:cViewPr>
  </p:sorter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Students</c:v>
                </c:pt>
              </c:strCache>
            </c:strRef>
          </c:tx>
          <c:dLbls>
            <c:showVal val="1"/>
          </c:dLbls>
          <c:cat>
            <c:strRef>
              <c:f>Sheet1!$A$2:$A$10</c:f>
              <c:strCache>
                <c:ptCount val="9"/>
                <c:pt idx="0">
                  <c:v>Facebook</c:v>
                </c:pt>
                <c:pt idx="1">
                  <c:v>YouTube</c:v>
                </c:pt>
                <c:pt idx="2">
                  <c:v>Instagram</c:v>
                </c:pt>
                <c:pt idx="3">
                  <c:v>SnapChat</c:v>
                </c:pt>
                <c:pt idx="4">
                  <c:v>Skype</c:v>
                </c:pt>
                <c:pt idx="5">
                  <c:v>Twitter</c:v>
                </c:pt>
                <c:pt idx="6">
                  <c:v>LinkedIn</c:v>
                </c:pt>
                <c:pt idx="7">
                  <c:v>Pinterest</c:v>
                </c:pt>
                <c:pt idx="8">
                  <c:v>Google+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0.8</c:v>
                </c:pt>
                <c:pt idx="1">
                  <c:v>0.8</c:v>
                </c:pt>
                <c:pt idx="2">
                  <c:v>0.7200000000000002</c:v>
                </c:pt>
                <c:pt idx="3">
                  <c:v>0.53</c:v>
                </c:pt>
                <c:pt idx="4">
                  <c:v>0.39000000000000012</c:v>
                </c:pt>
                <c:pt idx="5">
                  <c:v>0.35000000000000009</c:v>
                </c:pt>
                <c:pt idx="6">
                  <c:v>0.31000000000000011</c:v>
                </c:pt>
                <c:pt idx="7">
                  <c:v>0.3000000000000001</c:v>
                </c:pt>
                <c:pt idx="8">
                  <c:v>0.25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Professors</c:v>
                </c:pt>
              </c:strCache>
            </c:strRef>
          </c:tx>
          <c:dLbls>
            <c:showVal val="1"/>
          </c:dLbls>
          <c:cat>
            <c:strRef>
              <c:f>Sheet1!$A$2:$A$10</c:f>
              <c:strCache>
                <c:ptCount val="9"/>
                <c:pt idx="0">
                  <c:v>Facebook</c:v>
                </c:pt>
                <c:pt idx="1">
                  <c:v>YouTube</c:v>
                </c:pt>
                <c:pt idx="2">
                  <c:v>Instagram</c:v>
                </c:pt>
                <c:pt idx="3">
                  <c:v>SnapChat</c:v>
                </c:pt>
                <c:pt idx="4">
                  <c:v>Skype</c:v>
                </c:pt>
                <c:pt idx="5">
                  <c:v>Twitter</c:v>
                </c:pt>
                <c:pt idx="6">
                  <c:v>LinkedIn</c:v>
                </c:pt>
                <c:pt idx="7">
                  <c:v>Pinterest</c:v>
                </c:pt>
                <c:pt idx="8">
                  <c:v>Google+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0.5</c:v>
                </c:pt>
                <c:pt idx="1">
                  <c:v>0.45</c:v>
                </c:pt>
                <c:pt idx="2">
                  <c:v>0.21000000000000005</c:v>
                </c:pt>
                <c:pt idx="3">
                  <c:v>1.0000000000000004E-2</c:v>
                </c:pt>
                <c:pt idx="4">
                  <c:v>9.0000000000000038E-2</c:v>
                </c:pt>
                <c:pt idx="5">
                  <c:v>0.16000000000000003</c:v>
                </c:pt>
                <c:pt idx="6">
                  <c:v>0.31000000000000011</c:v>
                </c:pt>
                <c:pt idx="7">
                  <c:v>0.13</c:v>
                </c:pt>
                <c:pt idx="8">
                  <c:v>0.22000000000000003</c:v>
                </c:pt>
              </c:numCache>
            </c:numRef>
          </c:val>
        </c:ser>
        <c:dLbls/>
        <c:axId val="125960960"/>
        <c:axId val="125962496"/>
      </c:barChart>
      <c:catAx>
        <c:axId val="125960960"/>
        <c:scaling>
          <c:orientation val="minMax"/>
        </c:scaling>
        <c:axPos val="b"/>
        <c:tickLblPos val="nextTo"/>
        <c:crossAx val="125962496"/>
        <c:crosses val="autoZero"/>
        <c:auto val="1"/>
        <c:lblAlgn val="ctr"/>
        <c:lblOffset val="100"/>
      </c:catAx>
      <c:valAx>
        <c:axId val="125962496"/>
        <c:scaling>
          <c:orientation val="minMax"/>
        </c:scaling>
        <c:axPos val="l"/>
        <c:majorGridlines/>
        <c:numFmt formatCode="0%" sourceLinked="1"/>
        <c:tickLblPos val="nextTo"/>
        <c:crossAx val="125960960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4CE221E-83ED-4F6C-BA5F-3F9E6FDB6953}" type="datetimeFigureOut">
              <a:rPr lang="en-US"/>
              <a:pPr/>
              <a:t>6/5/2016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A4CBEF8-5CDE-472B-839B-B8BB0C8810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7853E5F-CE67-483C-A264-F17AC70E9CA2}" type="datetimeFigureOut">
              <a:rPr lang="en-US"/>
              <a:pPr/>
              <a:t>6/5/2016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BB98AFB-CB0D-4DFE-87B9-B4B0D0DE73C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3741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18" y="533401"/>
            <a:ext cx="3772883" cy="251460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118" y="3403600"/>
            <a:ext cx="3772883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66475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6809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771" y="533400"/>
            <a:ext cx="1772112" cy="5486400"/>
          </a:xfrm>
        </p:spPr>
        <p:txBody>
          <a:bodyPr vert="eaVert"/>
          <a:lstStyle/>
          <a:p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9118" y="533400"/>
            <a:ext cx="5602158" cy="5486400"/>
          </a:xfrm>
        </p:spPr>
        <p:txBody>
          <a:bodyPr vert="eaVert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824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2915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9" y="533400"/>
            <a:ext cx="6516797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6516797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133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17" y="1828800"/>
            <a:ext cx="31898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99516" y="1828800"/>
            <a:ext cx="31898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1370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8" y="1828800"/>
            <a:ext cx="3189801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118" y="2590800"/>
            <a:ext cx="3189801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26114" y="1828800"/>
            <a:ext cx="3189801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26114" y="2590800"/>
            <a:ext cx="3189801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0078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90715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4153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533400"/>
            <a:ext cx="3086904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06" y="533400"/>
            <a:ext cx="4401696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2209800"/>
            <a:ext cx="3086904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0171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533400"/>
            <a:ext cx="3086904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00505" y="533400"/>
            <a:ext cx="4336259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2209800"/>
            <a:ext cx="3086904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1960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6516798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7" y="1828800"/>
            <a:ext cx="6516798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</a:t>
            </a:r>
            <a:r>
              <a:rPr dirty="0" smtClean="0"/>
              <a:t>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00813" y="6155268"/>
            <a:ext cx="1028968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9118" y="6155268"/>
            <a:ext cx="424092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1276" y="6155268"/>
            <a:ext cx="91463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970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flickr.com/photos/77813293@N00/4926795330/sizes/z/in/set-72157624805150480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m/url?sa=i&amp;rct=j&amp;q=&amp;esrc=s&amp;source=images&amp;cd=&amp;cad=rja&amp;uact=8&amp;ved=0ahUKEwjZwJjs1I7NAhXQpYMKHcFEATsQjRwIBw&amp;url=http://paleofuture.gizmodo.com/commuters-reading-their-newspapers-on-a-train-in-philad-1472729259&amp;psig=AFQjCNEJaM9mAa2RwnYtImJ3sWBczishaQ&amp;ust=1465139654642765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HffWFd_6bJ0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com/url?sa=i&amp;rct=j&amp;q=&amp;esrc=s&amp;source=images&amp;cd=&amp;cad=rja&amp;uact=8&amp;ved=0ahUKEwi5qOaX1Y7NAhUDwYMKHfCPCkEQjRwIBw&amp;url=http://www.anchormedia.com/personal-branding/&amp;bvm=bv.123664746,d.amc&amp;psig=AFQjCNF5K70JBJezU0Nk_hzuWyjEXpsIeg&amp;ust=1465139783096063" TargetMode="Externa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hyperlink" Target="http://www.google.com/url?sa=i&amp;rct=j&amp;q=&amp;esrc=s&amp;source=images&amp;cd=&amp;cad=rja&amp;uact=8&amp;ved=&amp;url=http://blogs.newschool.edu/digitalhumanities/2015/11/20/app-of-the-week-zoom-video-conferencing/&amp;psig=AFQjCNFaYXBfsYekcg9i_gDjcqynPcJtyg&amp;ust=1465139910908967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12" Type="http://schemas.openxmlformats.org/officeDocument/2006/relationships/image" Target="../media/image4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5" Type="http://schemas.openxmlformats.org/officeDocument/2006/relationships/image" Target="../media/image43.jpe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MMatSC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https://www.facebook.com/BUS1-with-Prof-Knapp-at-Saddleback-306815202834978/" TargetMode="Externa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nterest.com/Knapp0606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vine.co/v/OKaTdhbOLww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hyperlink" Target="http://www.google.com/url?sa=i&amp;rct=j&amp;q=&amp;esrc=s&amp;source=images&amp;cd=&amp;cad=rja&amp;uact=8&amp;ved=&amp;url=http://blogs.newschool.edu/digitalhumanities/2015/11/20/app-of-the-week-zoom-video-conferencing/&amp;psig=AFQjCNFaYXBfsYekcg9i_gDjcqynPcJtyg&amp;ust=1465139910908967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instagram.com/knappbiz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nappbiz.com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nappbiz.com/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19" y="533401"/>
            <a:ext cx="4801849" cy="25146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Social Media to Boost Completion and Retention Rates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117" y="3505200"/>
            <a:ext cx="4573191" cy="2362200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Rebecca Knapp, MBA</a:t>
            </a:r>
          </a:p>
          <a:p>
            <a:r>
              <a:rPr lang="en-US" sz="2800" i="1" dirty="0" smtClean="0"/>
              <a:t>Business Professor</a:t>
            </a:r>
            <a:br>
              <a:rPr lang="en-US" sz="2800" i="1" dirty="0" smtClean="0"/>
            </a:br>
            <a:r>
              <a:rPr lang="en-US" sz="2800" i="1" dirty="0" smtClean="0"/>
              <a:t>Saddleback College</a:t>
            </a:r>
            <a:br>
              <a:rPr lang="en-US" sz="2800" i="1" dirty="0" smtClean="0"/>
            </a:br>
            <a:r>
              <a:rPr lang="en-US" sz="2800" i="1" dirty="0" smtClean="0"/>
              <a:t>Mission Viejo, CA</a:t>
            </a:r>
            <a:br>
              <a:rPr lang="en-US" sz="2800" i="1" dirty="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49325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Survey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What do their digital lives look like?</a:t>
            </a:r>
            <a:endParaRPr lang="en-US" sz="32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167" t="40000" r="25903" b="25803"/>
          <a:stretch/>
        </p:blipFill>
        <p:spPr bwMode="auto">
          <a:xfrm>
            <a:off x="838200" y="1670566"/>
            <a:ext cx="6767220" cy="434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Survey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29400" y="2100302"/>
            <a:ext cx="6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97%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24344" y="3015734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73%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21100" y="3943866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48%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4870966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32%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Survey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92260898"/>
              </p:ext>
            </p:extLst>
          </p:nvPr>
        </p:nvGraphicFramePr>
        <p:xfrm>
          <a:off x="533400" y="1828800"/>
          <a:ext cx="7696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3504875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16" y="1828800"/>
            <a:ext cx="7659084" cy="4191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They used to ask us to leave </a:t>
            </a:r>
            <a:r>
              <a:rPr lang="en-US" dirty="0" err="1" smtClean="0"/>
              <a:t>SnapChat</a:t>
            </a:r>
            <a:r>
              <a:rPr lang="en-US" dirty="0" smtClean="0"/>
              <a:t> to them. </a:t>
            </a:r>
            <a:br>
              <a:rPr lang="en-US" dirty="0" smtClean="0"/>
            </a:br>
            <a:r>
              <a:rPr lang="en-US" dirty="0" smtClean="0"/>
              <a:t>Now, they’re asking us to be there.</a:t>
            </a:r>
          </a:p>
          <a:p>
            <a:r>
              <a:rPr lang="en-US" dirty="0" smtClean="0"/>
              <a:t>They’re on Skype… Why not online office hours?</a:t>
            </a:r>
          </a:p>
          <a:p>
            <a:r>
              <a:rPr lang="en-US" dirty="0" smtClean="0"/>
              <a:t>They’re increasingly on Twitter… Why not us, too?</a:t>
            </a:r>
          </a:p>
          <a:p>
            <a:r>
              <a:rPr lang="en-US" dirty="0" smtClean="0"/>
              <a:t>Equally on LinkedIn… Are you connected to your students?</a:t>
            </a:r>
          </a:p>
          <a:p>
            <a:r>
              <a:rPr lang="en-US" dirty="0" smtClean="0"/>
              <a:t>They love Pinterest (esp. girls)… Are you sharing resources?</a:t>
            </a:r>
          </a:p>
          <a:p>
            <a:r>
              <a:rPr lang="en-US" dirty="0" smtClean="0"/>
              <a:t>They like Vines… They just think it’s too hard to make them. </a:t>
            </a:r>
          </a:p>
          <a:p>
            <a:r>
              <a:rPr lang="en-US" dirty="0" smtClean="0"/>
              <a:t>They hate podcasts.</a:t>
            </a:r>
            <a:endParaRPr lang="en-US" dirty="0"/>
          </a:p>
          <a:p>
            <a:r>
              <a:rPr lang="en-US" sz="2400" b="1" dirty="0" smtClean="0"/>
              <a:t>They don’t think professors are on social media.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5428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64%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7354281" cy="1371600"/>
          </a:xfrm>
        </p:spPr>
        <p:txBody>
          <a:bodyPr>
            <a:normAutofit/>
          </a:bodyPr>
          <a:lstStyle/>
          <a:p>
            <a:r>
              <a:rPr lang="en-US" sz="3200" dirty="0"/>
              <a:t>I like it when my professors use social media to supplement class content.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1905000"/>
            <a:ext cx="2206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5400" b="1" dirty="0" smtClean="0">
                <a:solidFill>
                  <a:srgbClr val="FF0000"/>
                </a:solidFill>
                <a:sym typeface="Wingdings"/>
              </a:rPr>
              <a:t>73%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064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54%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7659081" cy="2819400"/>
          </a:xfrm>
        </p:spPr>
        <p:txBody>
          <a:bodyPr>
            <a:noAutofit/>
          </a:bodyPr>
          <a:lstStyle/>
          <a:p>
            <a:pPr fontAlgn="t"/>
            <a:r>
              <a:rPr lang="en-US" sz="3200" dirty="0"/>
              <a:t>I expect a face-to-face classes to have online components (Blackboard,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Facebook </a:t>
            </a:r>
            <a:r>
              <a:rPr lang="en-US" sz="3200" dirty="0"/>
              <a:t>group, etc.) to supplement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our </a:t>
            </a:r>
            <a:r>
              <a:rPr lang="en-US" sz="3200" dirty="0"/>
              <a:t>in-class experience.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1905000"/>
            <a:ext cx="220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5400" b="1" dirty="0" smtClean="0">
                <a:solidFill>
                  <a:srgbClr val="FF0000"/>
                </a:solidFill>
                <a:sym typeface="Wingdings"/>
              </a:rPr>
              <a:t>55%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3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50%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7659081" cy="1371600"/>
          </a:xfrm>
        </p:spPr>
        <p:txBody>
          <a:bodyPr>
            <a:normAutofit/>
          </a:bodyPr>
          <a:lstStyle/>
          <a:p>
            <a:pPr fontAlgn="t"/>
            <a:r>
              <a:rPr lang="en-US" sz="3200" dirty="0"/>
              <a:t>I like to connect online with my professors.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1905000"/>
            <a:ext cx="220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5400" b="1" dirty="0" smtClean="0">
                <a:solidFill>
                  <a:srgbClr val="FF0000"/>
                </a:solidFill>
                <a:sym typeface="Wingdings"/>
              </a:rPr>
              <a:t>53%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593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43%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7887681" cy="1371600"/>
          </a:xfrm>
        </p:spPr>
        <p:txBody>
          <a:bodyPr>
            <a:normAutofit/>
          </a:bodyPr>
          <a:lstStyle/>
          <a:p>
            <a:pPr fontAlgn="t"/>
            <a:r>
              <a:rPr lang="en-US" sz="3200" dirty="0"/>
              <a:t>I like to connect online </a:t>
            </a:r>
            <a:r>
              <a:rPr lang="en-US" sz="3200" dirty="0" smtClean="0"/>
              <a:t>with classmates</a:t>
            </a:r>
            <a:r>
              <a:rPr lang="en-US" sz="32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1905000"/>
            <a:ext cx="220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5400" b="1" dirty="0" smtClean="0">
                <a:solidFill>
                  <a:srgbClr val="FF0000"/>
                </a:solidFill>
                <a:sym typeface="Wingdings"/>
              </a:rPr>
              <a:t>46%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704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45%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7735281" cy="1371600"/>
          </a:xfrm>
        </p:spPr>
        <p:txBody>
          <a:bodyPr>
            <a:normAutofit/>
          </a:bodyPr>
          <a:lstStyle/>
          <a:p>
            <a:pPr fontAlgn="t"/>
            <a:r>
              <a:rPr lang="en-US" sz="3200" dirty="0"/>
              <a:t>I feel social media enhances my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learning </a:t>
            </a:r>
            <a:r>
              <a:rPr lang="en-US" sz="3200" dirty="0"/>
              <a:t>experience.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1905000"/>
            <a:ext cx="220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5400" b="1" dirty="0" smtClean="0">
                <a:solidFill>
                  <a:srgbClr val="FF0000"/>
                </a:solidFill>
                <a:sym typeface="Wingdings"/>
              </a:rPr>
              <a:t>62%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453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22%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7049481" cy="1371600"/>
          </a:xfrm>
        </p:spPr>
        <p:txBody>
          <a:bodyPr>
            <a:noAutofit/>
          </a:bodyPr>
          <a:lstStyle/>
          <a:p>
            <a:pPr fontAlgn="t"/>
            <a:r>
              <a:rPr lang="en-US" sz="3200" dirty="0"/>
              <a:t>I feel sometimes professors use </a:t>
            </a:r>
            <a:r>
              <a:rPr lang="en-US" sz="3200" dirty="0" smtClean="0"/>
              <a:t>technology </a:t>
            </a:r>
            <a:r>
              <a:rPr lang="en-US" sz="3200" dirty="0"/>
              <a:t>more for the sake </a:t>
            </a:r>
            <a:r>
              <a:rPr lang="en-US" sz="3200" dirty="0" smtClean="0"/>
              <a:t>of </a:t>
            </a:r>
            <a:r>
              <a:rPr lang="en-US" sz="3200" dirty="0"/>
              <a:t>technology than for my benefit.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1905000"/>
            <a:ext cx="220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5400" b="1" dirty="0" smtClean="0">
                <a:solidFill>
                  <a:srgbClr val="FF0000"/>
                </a:solidFill>
                <a:sym typeface="Wingdings"/>
              </a:rPr>
              <a:t>11%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796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533400"/>
            <a:ext cx="7659083" cy="1066800"/>
          </a:xfrm>
        </p:spPr>
        <p:txBody>
          <a:bodyPr/>
          <a:lstStyle/>
          <a:p>
            <a:r>
              <a:rPr lang="en-US" dirty="0" smtClean="0"/>
              <a:t>Please download one of the following: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16" y="2362200"/>
            <a:ext cx="7582884" cy="838200"/>
          </a:xfrm>
        </p:spPr>
        <p:txBody>
          <a:bodyPr numCol="3" spcCol="457200">
            <a:noAutofit/>
          </a:bodyPr>
          <a:lstStyle/>
          <a:p>
            <a:r>
              <a:rPr lang="en-US" sz="3400" dirty="0" smtClean="0"/>
              <a:t>Vine</a:t>
            </a:r>
            <a:endParaRPr lang="en-US" sz="3400" dirty="0" smtClean="0"/>
          </a:p>
          <a:p>
            <a:pPr marL="228600"/>
            <a:r>
              <a:rPr lang="en-US" sz="3400" dirty="0" smtClean="0"/>
              <a:t>Instagram</a:t>
            </a:r>
          </a:p>
          <a:p>
            <a:r>
              <a:rPr lang="en-US" sz="3400" dirty="0" err="1" smtClean="0"/>
              <a:t>Flipagram</a:t>
            </a:r>
            <a:endParaRPr lang="en-US" sz="3400" dirty="0" smtClean="0"/>
          </a:p>
        </p:txBody>
      </p:sp>
      <p:pic>
        <p:nvPicPr>
          <p:cNvPr id="7" name="Picture 2" descr="http://autumncommunications.com/images/uploads/Flipagram-logo-on-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3124200"/>
            <a:ext cx="2173369" cy="1654175"/>
          </a:xfrm>
          <a:prstGeom prst="rect">
            <a:avLst/>
          </a:prstGeom>
          <a:noFill/>
        </p:spPr>
      </p:pic>
      <p:pic>
        <p:nvPicPr>
          <p:cNvPr id="8" name="Picture 4" descr="http://smartmeetings.com/meeting-and-event-planning-news/wp-content/uploads/2013/01/vine_logo_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429000"/>
            <a:ext cx="2362200" cy="1093611"/>
          </a:xfrm>
          <a:prstGeom prst="rect">
            <a:avLst/>
          </a:prstGeom>
          <a:noFill/>
        </p:spPr>
      </p:pic>
      <p:pic>
        <p:nvPicPr>
          <p:cNvPr id="9" name="Picture 8" descr="instagra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3200400"/>
            <a:ext cx="1752600" cy="175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8%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6973281" cy="1371600"/>
          </a:xfrm>
        </p:spPr>
        <p:txBody>
          <a:bodyPr>
            <a:noAutofit/>
          </a:bodyPr>
          <a:lstStyle/>
          <a:p>
            <a:pPr fontAlgn="t"/>
            <a:r>
              <a:rPr lang="en-US" sz="3200" dirty="0"/>
              <a:t>There is already too much </a:t>
            </a:r>
            <a:r>
              <a:rPr lang="en-US" sz="3200" dirty="0" smtClean="0"/>
              <a:t>technology </a:t>
            </a:r>
            <a:r>
              <a:rPr lang="en-US" sz="3200" dirty="0"/>
              <a:t>in my life. I don't need my professor using it, too.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1905000"/>
            <a:ext cx="2580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5400" b="1" dirty="0" smtClean="0">
                <a:solidFill>
                  <a:srgbClr val="FF0000"/>
                </a:solidFill>
                <a:sym typeface="Wingdings"/>
              </a:rPr>
              <a:t>16%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32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31%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t"/>
            <a:r>
              <a:rPr lang="en-US" sz="3200" dirty="0"/>
              <a:t>I think professors know less about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technology </a:t>
            </a:r>
            <a:r>
              <a:rPr lang="en-US" sz="3200" dirty="0"/>
              <a:t>than I do.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1905000"/>
            <a:ext cx="2205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5400" b="1" dirty="0" smtClean="0">
                <a:solidFill>
                  <a:srgbClr val="FF0000"/>
                </a:solidFill>
                <a:sym typeface="Wingdings"/>
              </a:rPr>
              <a:t>14%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26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304800"/>
            <a:ext cx="6516798" cy="914400"/>
          </a:xfrm>
        </p:spPr>
        <p:txBody>
          <a:bodyPr/>
          <a:lstStyle/>
          <a:p>
            <a:r>
              <a:rPr lang="en-US" dirty="0" smtClean="0"/>
              <a:t>Student Survey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42" t="78893" r="32106" b="17134"/>
          <a:stretch/>
        </p:blipFill>
        <p:spPr bwMode="auto">
          <a:xfrm>
            <a:off x="3657600" y="6063948"/>
            <a:ext cx="2590800" cy="39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570" t="27038" r="41666" b="25679"/>
          <a:stretch/>
        </p:blipFill>
        <p:spPr bwMode="auto">
          <a:xfrm>
            <a:off x="2222500" y="1199848"/>
            <a:ext cx="40259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955729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nCloseupImage" descr="Pinned Image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7526"/>
            <a:ext cx="7785585" cy="657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2057326" y="5943600"/>
            <a:ext cx="5793357" cy="923330"/>
            <a:chOff x="2057326" y="5943600"/>
            <a:chExt cx="5793357" cy="923330"/>
          </a:xfrm>
        </p:grpSpPr>
        <p:sp>
          <p:nvSpPr>
            <p:cNvPr id="4" name="Rounded Rectangle 3"/>
            <p:cNvSpPr/>
            <p:nvPr/>
          </p:nvSpPr>
          <p:spPr>
            <a:xfrm>
              <a:off x="2057326" y="6023171"/>
              <a:ext cx="5793357" cy="8382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895725" y="5943600"/>
              <a:ext cx="182293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cap="all" spc="0" dirty="0" smtClean="0">
                  <a:ln w="0"/>
                  <a:effectLst>
                    <a:reflection blurRad="12700" stA="50000" endPos="50000" dist="5000" dir="5400000" sy="-100000" rotWithShape="0"/>
                  </a:effectLst>
                  <a:latin typeface="Bradley Hand ITC" panose="03070402050302030203" pitchFamily="66" charset="0"/>
                </a:rPr>
                <a:t>Wi-Fi</a:t>
              </a:r>
              <a:endParaRPr lang="en-US" sz="5400" b="1" cap="all" spc="0" dirty="0">
                <a:ln w="0"/>
                <a:effectLst>
                  <a:reflection blurRad="12700" stA="50000" endPos="50000" dist="5000" dir="5400000" sy="-100000" rotWithShape="0"/>
                </a:effectLst>
                <a:latin typeface="Bradley Hand ITC" panose="03070402050302030203" pitchFamily="66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kinja-img.com/gawker-media/image/upload/s--yW88cfpJ--/c_scale,fl_progressive,q_80,w_800/197o1okyuiv27jp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20000" cy="524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685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Cannot Replace Humanity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Key Point #2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media.techeblog.com/images/vintage-social-network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81000"/>
            <a:ext cx="7391400" cy="592954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thefunniestpictures.com/wp-content/uploads/2013/10/Funny-Pictures-2014-Online-vs.-Real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90500"/>
            <a:ext cx="6103191" cy="6286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4622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533400"/>
            <a:ext cx="7354283" cy="1066800"/>
          </a:xfrm>
        </p:spPr>
        <p:txBody>
          <a:bodyPr/>
          <a:lstStyle/>
          <a:p>
            <a:r>
              <a:rPr lang="en-US" dirty="0" smtClean="0"/>
              <a:t>There’s No App for Good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16" y="1828800"/>
            <a:ext cx="6592283" cy="4724400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en-US" dirty="0" smtClean="0"/>
              <a:t>Keep learning goals ahead of the technology.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Opt for the open-ended.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Don’t let tech make learning easy.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Take feedback seriously.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Stay skeptical of individualized learning.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Bring in student interests, authentically.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Start conversations.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Make it open, make it better.</a:t>
            </a:r>
          </a:p>
          <a:p>
            <a:pPr marL="502920" indent="-457200">
              <a:buNone/>
            </a:pPr>
            <a:r>
              <a:rPr lang="en-US" sz="1100" i="1" dirty="0" smtClean="0"/>
              <a:t/>
            </a:r>
            <a:br>
              <a:rPr lang="en-US" sz="1100" i="1" dirty="0" smtClean="0"/>
            </a:br>
            <a:r>
              <a:rPr lang="en-US" sz="1100" i="1" dirty="0" smtClean="0"/>
              <a:t>Source: http://ideas.ted.com/2014/09/03/theres-no-app-for-good-teaching/</a:t>
            </a:r>
            <a:endParaRPr lang="en-US" sz="1100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Can’t </a:t>
            </a:r>
            <a:r>
              <a:rPr lang="en-US" i="1" dirty="0" smtClean="0"/>
              <a:t>Replace</a:t>
            </a:r>
            <a:r>
              <a:rPr lang="en-US" dirty="0" smtClean="0"/>
              <a:t> Humanity, </a:t>
            </a:r>
            <a:br>
              <a:rPr lang="en-US" dirty="0" smtClean="0"/>
            </a:br>
            <a:r>
              <a:rPr lang="en-US" dirty="0" smtClean="0"/>
              <a:t>But it CAN Simulate It</a:t>
            </a:r>
            <a:endParaRPr lang="en-US" dirty="0"/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650239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6096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16" y="1828800"/>
            <a:ext cx="6973283" cy="4191000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3000" dirty="0" smtClean="0"/>
              <a:t>Using Social Media in Higher Education</a:t>
            </a:r>
          </a:p>
          <a:p>
            <a:r>
              <a:rPr lang="en-US" sz="3000" dirty="0" smtClean="0"/>
              <a:t>Social Media Cannot Replace Humanity</a:t>
            </a:r>
          </a:p>
          <a:p>
            <a:r>
              <a:rPr lang="en-US" sz="3000" dirty="0" smtClean="0"/>
              <a:t>Using it Most Effectively</a:t>
            </a:r>
          </a:p>
          <a:p>
            <a:r>
              <a:rPr lang="en-US" sz="3000" dirty="0" smtClean="0"/>
              <a:t>Brainstorming and Experimentation</a:t>
            </a:r>
            <a:endParaRPr lang="en-US" sz="3000" dirty="0"/>
          </a:p>
        </p:txBody>
      </p:sp>
      <p:pic>
        <p:nvPicPr>
          <p:cNvPr id="47106" name="Picture 2" descr="http://ecologyofeducation.net/wsite/wp-content/uploads/2012/06/Social-Media-Educ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38600" y="5943600"/>
            <a:ext cx="3946222" cy="2743200"/>
          </a:xfrm>
          <a:prstGeom prst="rect">
            <a:avLst/>
          </a:prstGeom>
          <a:noFill/>
        </p:spPr>
      </p:pic>
      <p:pic>
        <p:nvPicPr>
          <p:cNvPr id="47108" name="Picture 4" descr="https://static01.nyt.com/images/2012/04/26/opinion/26LETTERS/26LETTERS-superJum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6019800"/>
            <a:ext cx="2116336" cy="2743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it Most Effectively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Key Point #3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500" t="17778" r="22917" b="9630"/>
          <a:stretch>
            <a:fillRect/>
          </a:stretch>
        </p:blipFill>
        <p:spPr bwMode="auto">
          <a:xfrm>
            <a:off x="76200" y="914400"/>
            <a:ext cx="891851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The Padagogy Wheel - Activities in Bloom's Taxonomy made possible through apps on an iPad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19200"/>
            <a:ext cx="5024185" cy="499678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Bloom’s Taxonomy of Social Media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illslade.files.wordpress.com/2011/07/swissarmykni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6745" y="228600"/>
            <a:ext cx="4573191" cy="5991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3723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2917" t="14074" r="55833" b="60000"/>
          <a:stretch>
            <a:fillRect/>
          </a:stretch>
        </p:blipFill>
        <p:spPr bwMode="auto">
          <a:xfrm>
            <a:off x="275318" y="1524000"/>
            <a:ext cx="849085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20 Most Popular Social Media Sites</a:t>
            </a:r>
            <a:endParaRPr lang="en-US" dirty="0"/>
          </a:p>
        </p:txBody>
      </p:sp>
      <p:pic>
        <p:nvPicPr>
          <p:cNvPr id="25602" name="Picture 2" descr="vin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75" y="1524000"/>
            <a:ext cx="993775" cy="9937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smashingtops.com/wp-content/uploads/2012/10/Swiss-Army-Knive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075" y="1447800"/>
            <a:ext cx="4373226" cy="393293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 rot="18488743">
            <a:off x="2226804" y="2063428"/>
            <a:ext cx="1464159" cy="237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2986513">
            <a:off x="3276600" y="4876800"/>
            <a:ext cx="5334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723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6516798" cy="609600"/>
          </a:xfrm>
        </p:spPr>
        <p:txBody>
          <a:bodyPr/>
          <a:lstStyle/>
          <a:p>
            <a:r>
              <a:rPr lang="en-US" dirty="0" smtClean="0"/>
              <a:t>What is YOUR brand?</a:t>
            </a:r>
            <a:endParaRPr lang="en-US" dirty="0"/>
          </a:p>
        </p:txBody>
      </p:sp>
      <p:pic>
        <p:nvPicPr>
          <p:cNvPr id="3074" name="Picture 2" descr="http://www.anchormedia.com/wp-content/uploads/2014/11/Personal-Branding-Bran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295400"/>
            <a:ext cx="5190214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689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You’re Doing It </a:t>
            </a:r>
            <a:r>
              <a:rPr lang="en-US" strike="sngStrike" dirty="0" smtClean="0"/>
              <a:t>Wrong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Have a tone or personality</a:t>
            </a:r>
          </a:p>
          <a:p>
            <a:pPr lvl="1"/>
            <a:r>
              <a:rPr lang="en-US" dirty="0" smtClean="0"/>
              <a:t>Keep it consistent</a:t>
            </a:r>
          </a:p>
          <a:p>
            <a:r>
              <a:rPr lang="en-US" sz="2400" dirty="0"/>
              <a:t>Choose your platforms</a:t>
            </a:r>
          </a:p>
          <a:p>
            <a:pPr lvl="1"/>
            <a:r>
              <a:rPr lang="en-US" dirty="0" smtClean="0"/>
              <a:t>Stick to them</a:t>
            </a:r>
          </a:p>
          <a:p>
            <a:r>
              <a:rPr lang="en-US" sz="2400" dirty="0"/>
              <a:t>Be authentic</a:t>
            </a:r>
          </a:p>
          <a:p>
            <a:pPr lvl="1"/>
            <a:r>
              <a:rPr lang="en-US" dirty="0" smtClean="0"/>
              <a:t>The know when we’re trying too hard</a:t>
            </a:r>
          </a:p>
          <a:p>
            <a:r>
              <a:rPr lang="en-US" sz="2400" dirty="0"/>
              <a:t>Everything in moderation</a:t>
            </a:r>
          </a:p>
          <a:p>
            <a:pPr lvl="1"/>
            <a:r>
              <a:rPr lang="en-US" dirty="0" smtClean="0"/>
              <a:t>You’re competing for their :06</a:t>
            </a:r>
          </a:p>
          <a:p>
            <a:pPr lvl="1"/>
            <a:r>
              <a:rPr lang="en-US" dirty="0" smtClean="0"/>
              <a:t>They will tune you out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21097724">
            <a:off x="5156351" y="735538"/>
            <a:ext cx="17908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Right!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48200" y="2049724"/>
            <a:ext cx="3124200" cy="3360476"/>
            <a:chOff x="4572000" y="2057400"/>
            <a:chExt cx="3124200" cy="336047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572000" y="2057400"/>
              <a:ext cx="1600200" cy="129540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00" name="Picture 8" descr="http://www.speakingexpert.com/wp-content/uploads/2012/11/being-funny-as-a-speaker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8388" y="2149115"/>
              <a:ext cx="2177812" cy="326876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4163309" y="2286000"/>
            <a:ext cx="4447291" cy="2372170"/>
            <a:chOff x="4114800" y="2276951"/>
            <a:chExt cx="4447291" cy="237217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4114800" y="2974017"/>
              <a:ext cx="1403588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96" name="Picture 4" descr="http://www.knowmemes.com/wp-content/uploads/2013/03/Seconds-Unhelpful-High-School-Teache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757" y="2276951"/>
              <a:ext cx="3542334" cy="23721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2869723" y="2248346"/>
            <a:ext cx="5817077" cy="2888869"/>
            <a:chOff x="2819400" y="2239540"/>
            <a:chExt cx="5817077" cy="288886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2819400" y="3463036"/>
              <a:ext cx="3124200" cy="42316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98" name="Picture 6" descr="http://i2.asntown.net/h4/styles-fashion/4/Six-Pack-abs/men-try-hard-to-get-six-pack_01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877" y="2239540"/>
              <a:ext cx="3276600" cy="28888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4495800" y="2286000"/>
            <a:ext cx="3754115" cy="3070813"/>
            <a:chOff x="4455217" y="2263186"/>
            <a:chExt cx="3754115" cy="3070813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4455217" y="4616938"/>
              <a:ext cx="1259783" cy="18366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02" name="Picture 10" descr="http://timelessroad.files.wordpress.com/2013/06/makeuptoomuch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987" y="2263186"/>
              <a:ext cx="2843345" cy="30708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Use</a:t>
            </a:r>
            <a:endParaRPr lang="en-US" dirty="0"/>
          </a:p>
        </p:txBody>
      </p:sp>
      <p:pic>
        <p:nvPicPr>
          <p:cNvPr id="6" name="Picture 5" descr="f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981200"/>
            <a:ext cx="920537" cy="914400"/>
          </a:xfrm>
          <a:prstGeom prst="rect">
            <a:avLst/>
          </a:prstGeom>
        </p:spPr>
      </p:pic>
      <p:pic>
        <p:nvPicPr>
          <p:cNvPr id="7" name="Picture 6" descr="instagr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1981200"/>
            <a:ext cx="914400" cy="914400"/>
          </a:xfrm>
          <a:prstGeom prst="rect">
            <a:avLst/>
          </a:prstGeom>
        </p:spPr>
      </p:pic>
      <p:pic>
        <p:nvPicPr>
          <p:cNvPr id="8" name="Picture 7" descr="twit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981200"/>
            <a:ext cx="914400" cy="914400"/>
          </a:xfrm>
          <a:prstGeom prst="rect">
            <a:avLst/>
          </a:prstGeom>
        </p:spPr>
      </p:pic>
      <p:pic>
        <p:nvPicPr>
          <p:cNvPr id="9" name="Picture 8" descr="vin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5200" y="1981200"/>
            <a:ext cx="914400" cy="914400"/>
          </a:xfrm>
          <a:prstGeom prst="rect">
            <a:avLst/>
          </a:prstGeom>
        </p:spPr>
      </p:pic>
      <p:pic>
        <p:nvPicPr>
          <p:cNvPr id="75778" name="Picture 2" descr="http://kikkidu.com/wp-content/uploads/2010/08/surveymonkey.jpg"/>
          <p:cNvPicPr>
            <a:picLocks noChangeAspect="1" noChangeArrowheads="1"/>
          </p:cNvPicPr>
          <p:nvPr/>
        </p:nvPicPr>
        <p:blipFill>
          <a:blip r:embed="rId6" cstate="print"/>
          <a:srcRect t="40533" b="40267"/>
          <a:stretch>
            <a:fillRect/>
          </a:stretch>
        </p:blipFill>
        <p:spPr bwMode="auto">
          <a:xfrm>
            <a:off x="533400" y="4419600"/>
            <a:ext cx="4762500" cy="685800"/>
          </a:xfrm>
          <a:prstGeom prst="rect">
            <a:avLst/>
          </a:prstGeom>
          <a:noFill/>
        </p:spPr>
      </p:pic>
      <p:pic>
        <p:nvPicPr>
          <p:cNvPr id="75780" name="Picture 4" descr="http://www.signupgenius.com/images/SignUpGenius-transparent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8534" y="4343399"/>
            <a:ext cx="1952625" cy="838201"/>
          </a:xfrm>
          <a:prstGeom prst="rect">
            <a:avLst/>
          </a:prstGeom>
          <a:noFill/>
        </p:spPr>
      </p:pic>
      <p:pic>
        <p:nvPicPr>
          <p:cNvPr id="12" name="Picture 11" descr="l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1981200"/>
            <a:ext cx="914400" cy="914400"/>
          </a:xfrm>
          <a:prstGeom prst="rect">
            <a:avLst/>
          </a:prstGeom>
        </p:spPr>
      </p:pic>
      <p:pic>
        <p:nvPicPr>
          <p:cNvPr id="14" name="Picture 13" descr="pinteres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62600" y="1981200"/>
            <a:ext cx="914400" cy="914400"/>
          </a:xfrm>
          <a:prstGeom prst="rect">
            <a:avLst/>
          </a:prstGeom>
        </p:spPr>
      </p:pic>
      <p:pic>
        <p:nvPicPr>
          <p:cNvPr id="75782" name="Picture 6" descr="Download Flickr Vector Logo (EPS Format)"/>
          <p:cNvPicPr>
            <a:picLocks noChangeAspect="1" noChangeArrowheads="1"/>
          </p:cNvPicPr>
          <p:nvPr/>
        </p:nvPicPr>
        <p:blipFill>
          <a:blip r:embed="rId10" cstate="print"/>
          <a:srcRect t="36364" b="34545"/>
          <a:stretch>
            <a:fillRect/>
          </a:stretch>
        </p:blipFill>
        <p:spPr bwMode="auto">
          <a:xfrm>
            <a:off x="1395429" y="5427980"/>
            <a:ext cx="2043114" cy="594360"/>
          </a:xfrm>
          <a:prstGeom prst="rect">
            <a:avLst/>
          </a:prstGeom>
          <a:noFill/>
        </p:spPr>
      </p:pic>
      <p:pic>
        <p:nvPicPr>
          <p:cNvPr id="75784" name="Picture 8" descr="youtube-logo.jpg"/>
          <p:cNvPicPr>
            <a:picLocks noChangeAspect="1" noChangeArrowheads="1"/>
          </p:cNvPicPr>
          <p:nvPr/>
        </p:nvPicPr>
        <p:blipFill>
          <a:blip r:embed="rId11" cstate="print"/>
          <a:srcRect t="16667" b="16667"/>
          <a:stretch>
            <a:fillRect/>
          </a:stretch>
        </p:blipFill>
        <p:spPr bwMode="auto">
          <a:xfrm>
            <a:off x="1524000" y="3200400"/>
            <a:ext cx="1939943" cy="914400"/>
          </a:xfrm>
          <a:prstGeom prst="rect">
            <a:avLst/>
          </a:prstGeom>
          <a:noFill/>
        </p:spPr>
      </p:pic>
      <p:pic>
        <p:nvPicPr>
          <p:cNvPr id="75785" name="Picture 9"/>
          <p:cNvPicPr>
            <a:picLocks noChangeAspect="1" noChangeArrowheads="1"/>
          </p:cNvPicPr>
          <p:nvPr/>
        </p:nvPicPr>
        <p:blipFill>
          <a:blip r:embed="rId12" cstate="print"/>
          <a:srcRect l="26667" t="41481" r="43750" b="44445"/>
          <a:stretch>
            <a:fillRect/>
          </a:stretch>
        </p:blipFill>
        <p:spPr bwMode="auto">
          <a:xfrm>
            <a:off x="4267200" y="3276600"/>
            <a:ext cx="341696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blogs.newschool.edu/digitalhumanities/files/2015/10/zoom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0187" y="5427980"/>
            <a:ext cx="989013" cy="9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ronkarr.com/blog/wp-content/uploads/Periscope-Log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8800" y="5464491"/>
            <a:ext cx="1072853" cy="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533400"/>
            <a:ext cx="8116284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Using </a:t>
            </a:r>
            <a:r>
              <a:rPr lang="en-US" dirty="0" smtClean="0"/>
              <a:t>Social Media for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Facebook</a:t>
            </a:r>
          </a:p>
          <a:p>
            <a:pPr lvl="1"/>
            <a:r>
              <a:rPr lang="en-US" sz="2800" dirty="0" smtClean="0"/>
              <a:t>Major or extracurricular Groups</a:t>
            </a:r>
          </a:p>
          <a:p>
            <a:pPr lvl="1"/>
            <a:r>
              <a:rPr lang="en-US" sz="2800" dirty="0" smtClean="0"/>
              <a:t>Create project “Events”</a:t>
            </a:r>
          </a:p>
          <a:p>
            <a:pPr lvl="1"/>
            <a:r>
              <a:rPr lang="en-US" sz="2800" dirty="0" smtClean="0"/>
              <a:t>Like all relevant Pages</a:t>
            </a:r>
          </a:p>
          <a:p>
            <a:pPr lvl="1"/>
            <a:r>
              <a:rPr lang="en-US" sz="2800" dirty="0" smtClean="0"/>
              <a:t>Follow major thought leaders</a:t>
            </a:r>
          </a:p>
          <a:p>
            <a:pPr lvl="1"/>
            <a:r>
              <a:rPr lang="en-US" sz="2800" dirty="0" smtClean="0"/>
              <a:t>Use #</a:t>
            </a:r>
            <a:r>
              <a:rPr lang="en-US" sz="2800" dirty="0" err="1" smtClean="0"/>
              <a:t>hashtags</a:t>
            </a:r>
            <a:r>
              <a:rPr lang="en-US" sz="2800" dirty="0" smtClean="0"/>
              <a:t> and @s to join the global conversation</a:t>
            </a:r>
          </a:p>
        </p:txBody>
      </p:sp>
      <p:pic>
        <p:nvPicPr>
          <p:cNvPr id="69634" name="Picture 2" descr="facebook-logo.png"/>
          <p:cNvPicPr>
            <a:picLocks noChangeAspect="1" noChangeArrowheads="1"/>
          </p:cNvPicPr>
          <p:nvPr/>
        </p:nvPicPr>
        <p:blipFill>
          <a:blip r:embed="rId2" cstate="print"/>
          <a:srcRect t="25000" b="25000"/>
          <a:stretch>
            <a:fillRect/>
          </a:stretch>
        </p:blipFill>
        <p:spPr bwMode="auto">
          <a:xfrm>
            <a:off x="888999" y="1752600"/>
            <a:ext cx="2378006" cy="914400"/>
          </a:xfrm>
          <a:prstGeom prst="rect">
            <a:avLst/>
          </a:prstGeom>
          <a:noFill/>
        </p:spPr>
      </p:pic>
      <p:pic>
        <p:nvPicPr>
          <p:cNvPr id="5" name="Picture 4" descr="FB Icon - SMM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9020" y="4169228"/>
            <a:ext cx="1419191" cy="1381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9636" name="Picture 4" descr="https://scontent-a-lax.xx.fbcdn.net/hphotos-xfa1/v/t1.0-9/10622806_306816132834885_5131929722510668803_n.png?oh=1abc64274637b6611a7af1ab7e48ac08&amp;oe=54C53F3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0126" y="2460171"/>
            <a:ext cx="1415090" cy="1380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678759" y="1024622"/>
            <a:ext cx="300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AEEF"/>
                </a:solidFill>
                <a:ea typeface="+mj-ea"/>
                <a:cs typeface="+mj-cs"/>
              </a:rPr>
              <a:t>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Argument For Using Social Media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Key Point #1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533400"/>
            <a:ext cx="7963883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Using Social Media for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16" y="1828800"/>
            <a:ext cx="7506684" cy="4572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Twitter</a:t>
            </a:r>
          </a:p>
          <a:p>
            <a:pPr lvl="1"/>
            <a:r>
              <a:rPr lang="en-US" sz="2800" dirty="0" smtClean="0"/>
              <a:t>#</a:t>
            </a:r>
            <a:r>
              <a:rPr lang="en-US" sz="2800" dirty="0" err="1" smtClean="0"/>
              <a:t>yourclassname</a:t>
            </a:r>
            <a:endParaRPr lang="en-US" sz="2800" dirty="0" smtClean="0"/>
          </a:p>
          <a:p>
            <a:pPr lvl="1"/>
            <a:r>
              <a:rPr lang="en-US" sz="2800" dirty="0" smtClean="0"/>
              <a:t>Follow college departments and organizations</a:t>
            </a:r>
          </a:p>
          <a:p>
            <a:pPr lvl="1"/>
            <a:r>
              <a:rPr lang="en-US" sz="2800" dirty="0" smtClean="0"/>
              <a:t>Follow companies and #internships</a:t>
            </a:r>
          </a:p>
          <a:p>
            <a:pPr lvl="1"/>
            <a:r>
              <a:rPr lang="en-US" sz="2800" dirty="0" smtClean="0"/>
              <a:t>140 character resume and #</a:t>
            </a:r>
            <a:r>
              <a:rPr lang="en-US" sz="2800" dirty="0" err="1" smtClean="0"/>
              <a:t>hireme</a:t>
            </a:r>
            <a:endParaRPr lang="en-US" sz="2800" dirty="0" smtClean="0"/>
          </a:p>
          <a:p>
            <a:pPr lvl="1"/>
            <a:r>
              <a:rPr lang="en-US" sz="2800" dirty="0" smtClean="0"/>
              <a:t>Run a class project using a unique </a:t>
            </a:r>
            <a:r>
              <a:rPr lang="en-US" sz="2800" dirty="0" err="1" smtClean="0"/>
              <a:t>hashtag</a:t>
            </a:r>
            <a:endParaRPr lang="en-US" sz="2800" dirty="0" smtClean="0"/>
          </a:p>
        </p:txBody>
      </p:sp>
      <p:pic>
        <p:nvPicPr>
          <p:cNvPr id="67586" name="Picture 2" descr="http://technologiescuttingedge.files.wordpress.com/2012/10/twitter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16" y="1752600"/>
            <a:ext cx="2430684" cy="914400"/>
          </a:xfrm>
          <a:prstGeom prst="rect">
            <a:avLst/>
          </a:prstGeom>
          <a:noFill/>
        </p:spPr>
      </p:pic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400" y="1703806"/>
            <a:ext cx="2133600" cy="2334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533400"/>
            <a:ext cx="8344883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Using Social Media for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pPr lvl="1"/>
            <a:r>
              <a:rPr lang="en-US" sz="2800" dirty="0" smtClean="0"/>
              <a:t>Relevant boards</a:t>
            </a:r>
          </a:p>
          <a:p>
            <a:pPr lvl="1"/>
            <a:r>
              <a:rPr lang="en-US" sz="2800" dirty="0" smtClean="0"/>
              <a:t>Study Tips</a:t>
            </a:r>
          </a:p>
          <a:p>
            <a:pPr lvl="1"/>
            <a:r>
              <a:rPr lang="en-US" sz="2800" dirty="0" smtClean="0"/>
              <a:t>Surviving Final Exams</a:t>
            </a:r>
          </a:p>
          <a:p>
            <a:pPr lvl="1"/>
            <a:r>
              <a:rPr lang="en-US" sz="2800" dirty="0" smtClean="0"/>
              <a:t>Motivational/Inspirational Quotes</a:t>
            </a:r>
          </a:p>
          <a:p>
            <a:pPr lvl="1"/>
            <a:r>
              <a:rPr lang="en-US" sz="2800" dirty="0" smtClean="0"/>
              <a:t>Create Study Boards</a:t>
            </a:r>
          </a:p>
        </p:txBody>
      </p:sp>
      <p:pic>
        <p:nvPicPr>
          <p:cNvPr id="66562" name="Picture 2" descr="http://hideaheart.files.wordpress.com/2011/08/pinterest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669" y="1981200"/>
            <a:ext cx="2708531" cy="685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150257" y="5439543"/>
            <a:ext cx="62383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hlinkClick r:id="rId3"/>
              </a:rPr>
              <a:t>Pinterest.com/Knapp0606</a:t>
            </a:r>
            <a:endParaRPr lang="en-US" sz="40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533400"/>
            <a:ext cx="8192483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Using Social Media for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16" y="1828800"/>
            <a:ext cx="7278083" cy="4191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Blogs</a:t>
            </a:r>
          </a:p>
          <a:p>
            <a:pPr lvl="1"/>
            <a:r>
              <a:rPr lang="en-US" sz="2800" dirty="0" smtClean="0"/>
              <a:t>Share quick reminders</a:t>
            </a:r>
          </a:p>
          <a:p>
            <a:pPr lvl="1"/>
            <a:r>
              <a:rPr lang="en-US" sz="2800" dirty="0" smtClean="0"/>
              <a:t>Spark the conversation</a:t>
            </a:r>
          </a:p>
          <a:p>
            <a:pPr lvl="1"/>
            <a:r>
              <a:rPr lang="en-US" sz="2800" dirty="0" smtClean="0"/>
              <a:t>Bring the conversation to the classroom</a:t>
            </a:r>
          </a:p>
          <a:p>
            <a:pPr lvl="1"/>
            <a:r>
              <a:rPr lang="en-US" sz="2800" dirty="0" smtClean="0"/>
              <a:t>Clarify details quickly</a:t>
            </a:r>
            <a:endParaRPr lang="en-US" sz="2800" dirty="0"/>
          </a:p>
        </p:txBody>
      </p:sp>
      <p:pic>
        <p:nvPicPr>
          <p:cNvPr id="9218" name="Picture 2" descr="vine-log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166" b="29166"/>
          <a:stretch/>
        </p:blipFill>
        <p:spPr bwMode="auto">
          <a:xfrm>
            <a:off x="914400" y="1981200"/>
            <a:ext cx="16459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4167" t="28148" r="31250" b="22222"/>
          <a:stretch>
            <a:fillRect/>
          </a:stretch>
        </p:blipFill>
        <p:spPr bwMode="auto">
          <a:xfrm>
            <a:off x="685800" y="1219200"/>
            <a:ext cx="6084627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vine-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166" b="29166"/>
          <a:stretch/>
        </p:blipFill>
        <p:spPr bwMode="auto">
          <a:xfrm>
            <a:off x="381000" y="533400"/>
            <a:ext cx="219456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533400"/>
            <a:ext cx="8040083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Using Social Media for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Skype</a:t>
            </a:r>
          </a:p>
          <a:p>
            <a:pPr lvl="1"/>
            <a:r>
              <a:rPr lang="en-US" sz="2800" dirty="0" smtClean="0"/>
              <a:t>Engage the distant</a:t>
            </a:r>
          </a:p>
          <a:p>
            <a:pPr lvl="1"/>
            <a:r>
              <a:rPr lang="en-US" sz="2800" dirty="0" smtClean="0"/>
              <a:t>Connect to the real world</a:t>
            </a:r>
          </a:p>
          <a:p>
            <a:pPr lvl="1"/>
            <a:r>
              <a:rPr lang="en-US" sz="2800" dirty="0" smtClean="0"/>
              <a:t>Host guests</a:t>
            </a:r>
          </a:p>
          <a:p>
            <a:pPr lvl="1"/>
            <a:r>
              <a:rPr lang="en-US" sz="2800" dirty="0" smtClean="0"/>
              <a:t>Connect with online students</a:t>
            </a:r>
          </a:p>
          <a:p>
            <a:pPr lvl="1"/>
            <a:r>
              <a:rPr lang="en-US" sz="2800" dirty="0" smtClean="0"/>
              <a:t>Online Orientations</a:t>
            </a:r>
          </a:p>
          <a:p>
            <a:pPr lvl="1"/>
            <a:endParaRPr lang="en-US" sz="2800" dirty="0"/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/>
          <a:srcRect l="18750" t="30370" r="35833" b="33334"/>
          <a:stretch>
            <a:fillRect/>
          </a:stretch>
        </p:blipFill>
        <p:spPr bwMode="auto">
          <a:xfrm>
            <a:off x="762000" y="1752600"/>
            <a:ext cx="203407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ronkarr.com/blog/wp-content/uploads/Periscope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3889" y="2557463"/>
            <a:ext cx="1255237" cy="111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s.newschool.edu/digitalhumanities/files/2015/10/zoo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62400"/>
            <a:ext cx="989013" cy="9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533400"/>
            <a:ext cx="8192484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Using Social Media for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Skype</a:t>
            </a:r>
          </a:p>
          <a:p>
            <a:pPr lvl="1"/>
            <a:r>
              <a:rPr lang="en-US" sz="2800" dirty="0" smtClean="0"/>
              <a:t>Interject value in their feed</a:t>
            </a:r>
          </a:p>
          <a:p>
            <a:pPr lvl="1"/>
            <a:r>
              <a:rPr lang="en-US" sz="2800" dirty="0" smtClean="0"/>
              <a:t>Share relevant current events</a:t>
            </a:r>
          </a:p>
          <a:p>
            <a:pPr lvl="1"/>
            <a:r>
              <a:rPr lang="en-US" sz="2800" dirty="0" smtClean="0"/>
              <a:t>Infuse reminders in their distraction</a:t>
            </a:r>
          </a:p>
          <a:p>
            <a:pPr lvl="1"/>
            <a:r>
              <a:rPr lang="en-US" sz="2800" dirty="0" smtClean="0"/>
              <a:t>Choose a genre or topic</a:t>
            </a:r>
          </a:p>
          <a:p>
            <a:pPr lvl="2"/>
            <a:r>
              <a:rPr lang="en-US" sz="2600" dirty="0" smtClean="0"/>
              <a:t>“Hunting Help Wanted Signs”</a:t>
            </a:r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096" y="1965960"/>
            <a:ext cx="3175504" cy="777240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44196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654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533400"/>
            <a:ext cx="8116283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Using Social Media for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Memes</a:t>
            </a:r>
          </a:p>
          <a:p>
            <a:pPr lvl="1"/>
            <a:r>
              <a:rPr lang="en-US" sz="2800" dirty="0" smtClean="0"/>
              <a:t>Use humor to make a point</a:t>
            </a:r>
          </a:p>
          <a:p>
            <a:pPr lvl="1"/>
            <a:r>
              <a:rPr lang="en-US" sz="2800" dirty="0" smtClean="0"/>
              <a:t>Connect to imagery they relate to </a:t>
            </a:r>
          </a:p>
          <a:p>
            <a:pPr lvl="1"/>
            <a:endParaRPr lang="en-US" dirty="0"/>
          </a:p>
        </p:txBody>
      </p:sp>
      <p:pic>
        <p:nvPicPr>
          <p:cNvPr id="6" name="Picture 5" descr="meme generat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209799"/>
            <a:ext cx="2215063" cy="372533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3924300"/>
            <a:ext cx="3281862" cy="2514600"/>
          </a:xfrm>
          <a:prstGeom prst="rect">
            <a:avLst/>
          </a:prstGeom>
        </p:spPr>
      </p:pic>
      <p:pic>
        <p:nvPicPr>
          <p:cNvPr id="8" name="Picture 7" descr="Team Projects.jpg"/>
          <p:cNvPicPr>
            <a:picLocks noChangeAspect="1"/>
          </p:cNvPicPr>
          <p:nvPr/>
        </p:nvPicPr>
        <p:blipFill>
          <a:blip r:embed="rId4" cstate="print"/>
          <a:srcRect b="3553"/>
          <a:stretch>
            <a:fillRect/>
          </a:stretch>
        </p:blipFill>
        <p:spPr>
          <a:xfrm>
            <a:off x="4648200" y="3924300"/>
            <a:ext cx="3048000" cy="2514600"/>
          </a:xfrm>
          <a:prstGeom prst="rect">
            <a:avLst/>
          </a:prstGeom>
        </p:spPr>
      </p:pic>
      <p:pic>
        <p:nvPicPr>
          <p:cNvPr id="9" name="Picture 8" descr="Memecrunch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886200" y="2133600"/>
            <a:ext cx="2391109" cy="485843"/>
          </a:xfrm>
          <a:prstGeom prst="rect">
            <a:avLst/>
          </a:prstGeom>
        </p:spPr>
      </p:pic>
      <p:pic>
        <p:nvPicPr>
          <p:cNvPr id="109570" name="Picture 2" descr="http://i2.kym-cdn.com/entries/icons/original/000/006/926/unhelpfulhsteach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3848100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dutopia.org/sites/default/files/styles/feature_image_breakpoints_theme_edutopia_desktop_1x/public/slates/bunnieslog_0.gif?itok=srakTag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" y="496957"/>
            <a:ext cx="5913120" cy="5141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Digital Media Exit Card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 six-second </a:t>
            </a:r>
            <a:r>
              <a:rPr lang="en-US" b="1" dirty="0" smtClean="0">
                <a:solidFill>
                  <a:srgbClr val="00B0F0"/>
                </a:solidFill>
              </a:rPr>
              <a:t>Vine</a:t>
            </a:r>
            <a:r>
              <a:rPr lang="en-US" dirty="0" smtClean="0"/>
              <a:t> video to capture the most critical six seconds of class</a:t>
            </a:r>
          </a:p>
          <a:p>
            <a:r>
              <a:rPr lang="en-US" dirty="0" smtClean="0"/>
              <a:t>A 16-second video to post to </a:t>
            </a:r>
            <a:r>
              <a:rPr lang="en-US" b="1" dirty="0" smtClean="0">
                <a:solidFill>
                  <a:srgbClr val="00B0F0"/>
                </a:solidFill>
              </a:rPr>
              <a:t>MixBit</a:t>
            </a:r>
            <a:r>
              <a:rPr lang="en-US" dirty="0" smtClean="0"/>
              <a:t>, YouTube's new video sharing tool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00B0F0"/>
                </a:solidFill>
              </a:rPr>
              <a:t>tweet</a:t>
            </a:r>
            <a:r>
              <a:rPr lang="en-US" dirty="0" smtClean="0"/>
              <a:t> that boils down the essence of the class to 140 characters</a:t>
            </a:r>
          </a:p>
          <a:p>
            <a:r>
              <a:rPr lang="en-US" dirty="0" smtClean="0"/>
              <a:t>A photo illustrating the key learning moment that can then be posted on a class </a:t>
            </a:r>
            <a:r>
              <a:rPr lang="en-US" b="1" dirty="0" smtClean="0">
                <a:solidFill>
                  <a:srgbClr val="00B0F0"/>
                </a:solidFill>
              </a:rPr>
              <a:t>Instagram</a:t>
            </a:r>
            <a:r>
              <a:rPr lang="en-US" dirty="0" smtClean="0"/>
              <a:t> account</a:t>
            </a:r>
          </a:p>
          <a:p>
            <a:r>
              <a:rPr lang="en-US" dirty="0" smtClean="0"/>
              <a:t>A collage video using </a:t>
            </a:r>
            <a:r>
              <a:rPr lang="en-US" b="1" dirty="0" err="1" smtClean="0">
                <a:solidFill>
                  <a:srgbClr val="00B0F0"/>
                </a:solidFill>
              </a:rPr>
              <a:t>Flipagram</a:t>
            </a:r>
            <a:r>
              <a:rPr lang="en-US" dirty="0" smtClean="0"/>
              <a:t> to convey what a team learned in a group project.</a:t>
            </a:r>
          </a:p>
          <a:p>
            <a:r>
              <a:rPr lang="en-US" dirty="0" smtClean="0"/>
              <a:t>A question posted to a class </a:t>
            </a:r>
            <a:r>
              <a:rPr lang="en-US" sz="2100" b="1" dirty="0" smtClean="0">
                <a:solidFill>
                  <a:srgbClr val="00B0F0"/>
                </a:solidFill>
              </a:rPr>
              <a:t>Facebook</a:t>
            </a:r>
            <a:r>
              <a:rPr lang="en-US" dirty="0" smtClean="0"/>
              <a:t> account inviting a continuation of the learning outside of class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5907197" cy="2286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More Tools: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667000"/>
            <a:ext cx="6516797" cy="13716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hlinkClick r:id="rId2"/>
              </a:rPr>
              <a:t>www.KnappBiz.com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210303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s3-ap-southeast-2.amazonaws.com/oca3-prod/media/21st_century_classr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89" y="1219200"/>
            <a:ext cx="9054511" cy="4267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Experiment!</a:t>
            </a:r>
            <a:endParaRPr lang="en-US" dirty="0"/>
          </a:p>
        </p:txBody>
      </p:sp>
      <p:pic>
        <p:nvPicPr>
          <p:cNvPr id="84994" name="Picture 2" descr="http://autumncommunications.com/images/uploads/Flipagram-logo-on-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048000"/>
            <a:ext cx="2173369" cy="1654175"/>
          </a:xfrm>
          <a:prstGeom prst="rect">
            <a:avLst/>
          </a:prstGeom>
          <a:noFill/>
        </p:spPr>
      </p:pic>
      <p:pic>
        <p:nvPicPr>
          <p:cNvPr id="84996" name="Picture 4" descr="http://smartmeetings.com/meeting-and-event-planning-news/wp-content/uploads/2013/01/vine_logo_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124200"/>
            <a:ext cx="2362200" cy="1093611"/>
          </a:xfrm>
          <a:prstGeom prst="rect">
            <a:avLst/>
          </a:prstGeom>
          <a:noFill/>
        </p:spPr>
      </p:pic>
      <p:pic>
        <p:nvPicPr>
          <p:cNvPr id="5" name="Picture 4" descr="instagra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2971800"/>
            <a:ext cx="1752600" cy="175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18" y="533401"/>
            <a:ext cx="4458682" cy="2514601"/>
          </a:xfrm>
        </p:spPr>
        <p:txBody>
          <a:bodyPr/>
          <a:lstStyle/>
          <a:p>
            <a:r>
              <a:rPr lang="en-US" dirty="0" smtClean="0"/>
              <a:t>Thank you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listening!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118" y="3403600"/>
            <a:ext cx="3772883" cy="1854200"/>
          </a:xfrm>
        </p:spPr>
        <p:txBody>
          <a:bodyPr>
            <a:normAutofit lnSpcReduction="10000"/>
          </a:bodyPr>
          <a:lstStyle/>
          <a:p>
            <a:r>
              <a:rPr lang="en-US" sz="2800" b="1" i="1" dirty="0"/>
              <a:t>Rebecca Knapp, MBA</a:t>
            </a:r>
          </a:p>
          <a:p>
            <a:r>
              <a:rPr lang="en-US" i="1" dirty="0"/>
              <a:t>Business Professor</a:t>
            </a:r>
            <a:br>
              <a:rPr lang="en-US" i="1" dirty="0"/>
            </a:br>
            <a:r>
              <a:rPr lang="en-US" i="1" dirty="0"/>
              <a:t>Saddleback College</a:t>
            </a:r>
            <a:br>
              <a:rPr lang="en-US" i="1" dirty="0"/>
            </a:br>
            <a:endParaRPr lang="en-US" i="1" dirty="0" smtClean="0"/>
          </a:p>
          <a:p>
            <a:r>
              <a:rPr lang="en-US" sz="2800" b="1" dirty="0" smtClean="0">
                <a:hlinkClick r:id="rId2"/>
              </a:rPr>
              <a:t>www.KnappBiz.com</a:t>
            </a:r>
            <a:r>
              <a:rPr lang="en-US" sz="2800" b="1" dirty="0" smtClean="0"/>
              <a:t> </a:t>
            </a:r>
            <a:endParaRPr 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6974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"7 Tips for Using Social Media - Teach Amazing!." </a:t>
            </a:r>
            <a:r>
              <a:rPr lang="en-US" i="1" dirty="0" smtClean="0"/>
              <a:t>Teach Amazing</a:t>
            </a:r>
            <a:r>
              <a:rPr lang="en-US" dirty="0" smtClean="0"/>
              <a:t>. </a:t>
            </a:r>
            <a:r>
              <a:rPr lang="en-US" dirty="0" err="1" smtClean="0"/>
              <a:t>N.p</a:t>
            </a:r>
            <a:r>
              <a:rPr lang="en-US" dirty="0" smtClean="0"/>
              <a:t>., </a:t>
            </a:r>
            <a:r>
              <a:rPr lang="en-US" dirty="0" err="1" smtClean="0"/>
              <a:t>n.d</a:t>
            </a:r>
            <a:r>
              <a:rPr lang="en-US" dirty="0" smtClean="0"/>
              <a:t>. Web. 8 Oct. 2014. &lt;http://teachamazing.com/7-tips-for-using-social-media/&gt;.</a:t>
            </a:r>
          </a:p>
          <a:p>
            <a:r>
              <a:rPr lang="en-US" dirty="0" smtClean="0"/>
              <a:t>"Hit the Mark with Digital Media Exit Cards." </a:t>
            </a:r>
            <a:r>
              <a:rPr lang="en-US" i="1" dirty="0" err="1" smtClean="0"/>
              <a:t>Edutopia</a:t>
            </a:r>
            <a:r>
              <a:rPr lang="en-US" dirty="0" smtClean="0"/>
              <a:t>. </a:t>
            </a:r>
            <a:r>
              <a:rPr lang="en-US" dirty="0" err="1" smtClean="0"/>
              <a:t>N.p</a:t>
            </a:r>
            <a:r>
              <a:rPr lang="en-US" dirty="0" smtClean="0"/>
              <a:t>., </a:t>
            </a:r>
            <a:r>
              <a:rPr lang="en-US" dirty="0" err="1" smtClean="0"/>
              <a:t>n.d</a:t>
            </a:r>
            <a:r>
              <a:rPr lang="en-US" dirty="0" smtClean="0"/>
              <a:t>. Web. 8 Oct. 2014. &lt;http://www.edutopia.org/blog/digital-media-exit-cards-matt-levinson?utm_source=twitter&amp;utm_medium=post&amp;utm_campaign=blog-exittickets-fb-image&gt;.</a:t>
            </a:r>
          </a:p>
          <a:p>
            <a:r>
              <a:rPr lang="en-US" dirty="0" smtClean="0"/>
              <a:t>"How to Use Social Media for Your Education." </a:t>
            </a:r>
            <a:r>
              <a:rPr lang="en-US" i="1" dirty="0" smtClean="0"/>
              <a:t>College Fashion</a:t>
            </a:r>
            <a:r>
              <a:rPr lang="en-US" dirty="0" smtClean="0"/>
              <a:t>. </a:t>
            </a:r>
            <a:r>
              <a:rPr lang="en-US" dirty="0" err="1" smtClean="0"/>
              <a:t>N.p</a:t>
            </a:r>
            <a:r>
              <a:rPr lang="en-US" dirty="0" smtClean="0"/>
              <a:t>., </a:t>
            </a:r>
            <a:r>
              <a:rPr lang="en-US" dirty="0" err="1" smtClean="0"/>
              <a:t>n.d</a:t>
            </a:r>
            <a:r>
              <a:rPr lang="en-US" dirty="0" smtClean="0"/>
              <a:t>. Web. 8 Oct. 2014. &lt;http://www.collegefashion.net/college-life/how-to-use-social-media-for-education/&gt;.</a:t>
            </a:r>
          </a:p>
          <a:p>
            <a:r>
              <a:rPr lang="en-US" dirty="0" smtClean="0"/>
              <a:t>"Should teachers be using social media in the classroom?." </a:t>
            </a:r>
            <a:r>
              <a:rPr lang="en-US" i="1" dirty="0" smtClean="0"/>
              <a:t>PBS</a:t>
            </a:r>
            <a:r>
              <a:rPr lang="en-US" dirty="0" smtClean="0"/>
              <a:t>. PBS, </a:t>
            </a:r>
            <a:r>
              <a:rPr lang="en-US" dirty="0" err="1" smtClean="0"/>
              <a:t>n.d</a:t>
            </a:r>
            <a:r>
              <a:rPr lang="en-US" dirty="0" smtClean="0"/>
              <a:t>. Web. 8 Oct. 2014. &lt;http://www.pbs.org/newshour/updates/social-media-valuable-tool-teachers/&gt;.</a:t>
            </a:r>
          </a:p>
          <a:p>
            <a:r>
              <a:rPr lang="en-US" dirty="0" smtClean="0"/>
              <a:t>"Six Ways to Use Social Media in Education." </a:t>
            </a:r>
            <a:r>
              <a:rPr lang="en-US" i="1" dirty="0" smtClean="0"/>
              <a:t>Center for Instructional Technology</a:t>
            </a:r>
            <a:r>
              <a:rPr lang="en-US" dirty="0" smtClean="0"/>
              <a:t>. </a:t>
            </a:r>
            <a:r>
              <a:rPr lang="en-US" dirty="0" err="1" smtClean="0"/>
              <a:t>N.p</a:t>
            </a:r>
            <a:r>
              <a:rPr lang="en-US" dirty="0" smtClean="0"/>
              <a:t>., </a:t>
            </a:r>
            <a:r>
              <a:rPr lang="en-US" dirty="0" err="1" smtClean="0"/>
              <a:t>n.d</a:t>
            </a:r>
            <a:r>
              <a:rPr lang="en-US" dirty="0" smtClean="0"/>
              <a:t>. Web. 8 Oct. 2014. &lt;http://cit.duke.edu/blog/2012/04/six-ways-to-use-social-media-in-education/&gt;.</a:t>
            </a:r>
          </a:p>
          <a:p>
            <a:r>
              <a:rPr lang="en-US" dirty="0" smtClean="0"/>
              <a:t>"Social Media and Digital Skills in Higher Education." </a:t>
            </a:r>
            <a:r>
              <a:rPr lang="en-US" i="1" dirty="0" smtClean="0"/>
              <a:t>Social Media and Digital Skills in Higher Education</a:t>
            </a:r>
            <a:r>
              <a:rPr lang="en-US" dirty="0" smtClean="0"/>
              <a:t>. </a:t>
            </a:r>
            <a:r>
              <a:rPr lang="en-US" dirty="0" err="1" smtClean="0"/>
              <a:t>N.p</a:t>
            </a:r>
            <a:r>
              <a:rPr lang="en-US" dirty="0" smtClean="0"/>
              <a:t>., </a:t>
            </a:r>
            <a:r>
              <a:rPr lang="en-US" dirty="0" err="1" smtClean="0"/>
              <a:t>n.d</a:t>
            </a:r>
            <a:r>
              <a:rPr lang="en-US" dirty="0" smtClean="0"/>
              <a:t>. Web. 8 Oct. 2014. &lt;http://www.slideshare.net/suebeckingham/social-media-and-digital-skills-in-higher-education&gt;.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514600" y="6096000"/>
            <a:ext cx="3009899" cy="369332"/>
            <a:chOff x="3581400" y="6172200"/>
            <a:chExt cx="3009899" cy="369332"/>
          </a:xfrm>
        </p:grpSpPr>
        <p:pic>
          <p:nvPicPr>
            <p:cNvPr id="4" name="Picture 3" descr="bibme.jpg"/>
            <p:cNvPicPr>
              <a:picLocks noChangeAspect="1"/>
            </p:cNvPicPr>
            <p:nvPr/>
          </p:nvPicPr>
          <p:blipFill>
            <a:blip r:embed="rId2" cstate="print"/>
            <a:srcRect t="17778"/>
            <a:stretch>
              <a:fillRect/>
            </a:stretch>
          </p:blipFill>
          <p:spPr>
            <a:xfrm>
              <a:off x="5143994" y="6172200"/>
              <a:ext cx="1447305" cy="3524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581400" y="6172200"/>
              <a:ext cx="1603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Created using: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s3-ap-southeast-2.amazonaws.com/oca3-prod/media/21st_century_classroom.jpg"/>
          <p:cNvPicPr>
            <a:picLocks noChangeAspect="1" noChangeArrowheads="1"/>
          </p:cNvPicPr>
          <p:nvPr/>
        </p:nvPicPr>
        <p:blipFill>
          <a:blip r:embed="rId2" cstate="print"/>
          <a:srcRect l="78119" t="1786" r="842" b="57214"/>
          <a:stretch>
            <a:fillRect/>
          </a:stretch>
        </p:blipFill>
        <p:spPr bwMode="auto">
          <a:xfrm>
            <a:off x="1295400" y="152400"/>
            <a:ext cx="4191000" cy="3849014"/>
          </a:xfrm>
          <a:prstGeom prst="rect">
            <a:avLst/>
          </a:prstGeom>
          <a:noFill/>
        </p:spPr>
      </p:pic>
      <p:pic>
        <p:nvPicPr>
          <p:cNvPr id="3" name="Picture 2" descr="https://s3-ap-southeast-2.amazonaws.com/oca3-prod/media/21st_century_classroom.jpg"/>
          <p:cNvPicPr>
            <a:picLocks noChangeAspect="1" noChangeArrowheads="1"/>
          </p:cNvPicPr>
          <p:nvPr/>
        </p:nvPicPr>
        <p:blipFill>
          <a:blip r:embed="rId2" cstate="print"/>
          <a:srcRect l="78961" t="56104" r="1684" b="23214"/>
          <a:stretch>
            <a:fillRect/>
          </a:stretch>
        </p:blipFill>
        <p:spPr bwMode="auto">
          <a:xfrm>
            <a:off x="3581400" y="4267200"/>
            <a:ext cx="4187952" cy="21088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s3-ap-southeast-2.amazonaws.com/oca3-prod/media/21st_century_classroom.jpg"/>
          <p:cNvPicPr>
            <a:picLocks noChangeAspect="1" noChangeArrowheads="1"/>
          </p:cNvPicPr>
          <p:nvPr/>
        </p:nvPicPr>
        <p:blipFill>
          <a:blip r:embed="rId2" cstate="print"/>
          <a:srcRect l="2164" t="73979" r="79081" b="2296"/>
          <a:stretch>
            <a:fillRect/>
          </a:stretch>
        </p:blipFill>
        <p:spPr bwMode="auto">
          <a:xfrm>
            <a:off x="380999" y="304800"/>
            <a:ext cx="5368413" cy="3200400"/>
          </a:xfrm>
          <a:prstGeom prst="rect">
            <a:avLst/>
          </a:prstGeom>
          <a:noFill/>
        </p:spPr>
      </p:pic>
      <p:pic>
        <p:nvPicPr>
          <p:cNvPr id="3" name="Picture 2" descr="https://s3-ap-southeast-2.amazonaws.com/oca3-prod/media/21st_century_classroom.jpg"/>
          <p:cNvPicPr>
            <a:picLocks noChangeAspect="1" noChangeArrowheads="1"/>
          </p:cNvPicPr>
          <p:nvPr/>
        </p:nvPicPr>
        <p:blipFill>
          <a:blip r:embed="rId2" cstate="print"/>
          <a:srcRect l="20558" t="77806" r="57227" b="2296"/>
          <a:stretch>
            <a:fillRect/>
          </a:stretch>
        </p:blipFill>
        <p:spPr bwMode="auto">
          <a:xfrm>
            <a:off x="2413964" y="3733800"/>
            <a:ext cx="6318028" cy="2667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s3-ap-southeast-2.amazonaws.com/oca3-prod/media/21st_century_classroom.jpg"/>
          <p:cNvPicPr>
            <a:picLocks noChangeAspect="1" noChangeArrowheads="1"/>
          </p:cNvPicPr>
          <p:nvPr/>
        </p:nvPicPr>
        <p:blipFill>
          <a:blip r:embed="rId2" cstate="print"/>
          <a:srcRect l="42773" t="46429" r="21039" b="3571"/>
          <a:stretch>
            <a:fillRect/>
          </a:stretch>
        </p:blipFill>
        <p:spPr bwMode="auto">
          <a:xfrm>
            <a:off x="304800" y="457200"/>
            <a:ext cx="8458200" cy="550766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Use Social Media?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16" y="1828800"/>
            <a:ext cx="7125683" cy="4191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Students communicate, research, collaborate, create and publish online with or </a:t>
            </a:r>
            <a:r>
              <a:rPr lang="en-US" sz="2400" b="1" u="sng" dirty="0" smtClean="0"/>
              <a:t>without the help</a:t>
            </a:r>
            <a:r>
              <a:rPr lang="en-US" sz="2400" b="1" dirty="0" smtClean="0"/>
              <a:t> </a:t>
            </a:r>
            <a:r>
              <a:rPr lang="en-US" sz="2400" dirty="0" smtClean="0"/>
              <a:t>of parents or educators. </a:t>
            </a:r>
          </a:p>
          <a:p>
            <a:r>
              <a:rPr lang="en-US" sz="2400" dirty="0" smtClean="0"/>
              <a:t>Students then use social media to promote, discuss and share their thoughts with </a:t>
            </a:r>
            <a:r>
              <a:rPr lang="en-US" sz="2400" b="1" u="sng" dirty="0" smtClean="0"/>
              <a:t>the world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The </a:t>
            </a:r>
            <a:r>
              <a:rPr lang="en-US" sz="2400" b="1" u="sng" dirty="0" smtClean="0"/>
              <a:t>quietest students</a:t>
            </a:r>
            <a:r>
              <a:rPr lang="en-US" sz="2400" b="1" dirty="0" smtClean="0"/>
              <a:t> </a:t>
            </a:r>
            <a:r>
              <a:rPr lang="en-US" sz="2400" dirty="0" smtClean="0"/>
              <a:t>in class speak the </a:t>
            </a:r>
            <a:r>
              <a:rPr lang="en-US" sz="2400" b="1" u="sng" dirty="0" smtClean="0"/>
              <a:t>loudest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on social media.</a:t>
            </a:r>
          </a:p>
          <a:p>
            <a:r>
              <a:rPr lang="en-US" sz="2400" dirty="0" smtClean="0"/>
              <a:t>The digital environment is offering us some of the </a:t>
            </a:r>
            <a:r>
              <a:rPr lang="en-US" sz="2400" b="1" u="sng" dirty="0" smtClean="0"/>
              <a:t>greatest learning opportunities</a:t>
            </a:r>
            <a:r>
              <a:rPr lang="en-US" sz="2400" b="1" dirty="0" smtClean="0"/>
              <a:t> </a:t>
            </a:r>
            <a:r>
              <a:rPr lang="en-US" sz="2400" dirty="0" smtClean="0"/>
              <a:t>that young learners have ever had.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usiness Contrast 16x9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1910</TotalTime>
  <Words>801</Words>
  <Application>Microsoft Office PowerPoint</Application>
  <PresentationFormat>On-screen Show (4:3)</PresentationFormat>
  <Paragraphs>171</Paragraphs>
  <Slides>52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Business Contrast 16x9</vt:lpstr>
      <vt:lpstr>Using Social Media to Boost Completion and Retention Rates </vt:lpstr>
      <vt:lpstr>Please download one of the following:</vt:lpstr>
      <vt:lpstr>Today’s Key Points</vt:lpstr>
      <vt:lpstr>The Argument For Using Social Media</vt:lpstr>
      <vt:lpstr>Slide 5</vt:lpstr>
      <vt:lpstr>Slide 6</vt:lpstr>
      <vt:lpstr>Slide 7</vt:lpstr>
      <vt:lpstr>Slide 8</vt:lpstr>
      <vt:lpstr>Why Use Social Media?</vt:lpstr>
      <vt:lpstr>Student Survey</vt:lpstr>
      <vt:lpstr>Student Survey</vt:lpstr>
      <vt:lpstr>Student Survey</vt:lpstr>
      <vt:lpstr>Student Survey</vt:lpstr>
      <vt:lpstr>64%</vt:lpstr>
      <vt:lpstr>54%</vt:lpstr>
      <vt:lpstr>50%</vt:lpstr>
      <vt:lpstr>43%</vt:lpstr>
      <vt:lpstr>45%</vt:lpstr>
      <vt:lpstr>22%</vt:lpstr>
      <vt:lpstr>8%</vt:lpstr>
      <vt:lpstr>31%</vt:lpstr>
      <vt:lpstr>Student Survey</vt:lpstr>
      <vt:lpstr>Slide 23</vt:lpstr>
      <vt:lpstr>Slide 24</vt:lpstr>
      <vt:lpstr>Social Media Cannot Replace Humanity</vt:lpstr>
      <vt:lpstr>Slide 26</vt:lpstr>
      <vt:lpstr>Slide 27</vt:lpstr>
      <vt:lpstr>There’s No App for Good Teaching</vt:lpstr>
      <vt:lpstr>Can’t Replace Humanity,  But it CAN Simulate It</vt:lpstr>
      <vt:lpstr>Using it Most Effectively</vt:lpstr>
      <vt:lpstr>Slide 31</vt:lpstr>
      <vt:lpstr>Bloom’s Taxonomy of Social Media</vt:lpstr>
      <vt:lpstr>Slide 33</vt:lpstr>
      <vt:lpstr>20 Most Popular Social Media Sites</vt:lpstr>
      <vt:lpstr>Slide 35</vt:lpstr>
      <vt:lpstr>What is YOUR brand?</vt:lpstr>
      <vt:lpstr>You’re Doing It Wrong</vt:lpstr>
      <vt:lpstr>What I Use</vt:lpstr>
      <vt:lpstr>Using Social Media for Education</vt:lpstr>
      <vt:lpstr>Using Social Media for Education</vt:lpstr>
      <vt:lpstr>Using Social Media for Education</vt:lpstr>
      <vt:lpstr>Using Social Media for Education</vt:lpstr>
      <vt:lpstr>Slide 43</vt:lpstr>
      <vt:lpstr>Using Social Media for Education</vt:lpstr>
      <vt:lpstr>Using Social Media for Education</vt:lpstr>
      <vt:lpstr>Using Social Media for Education</vt:lpstr>
      <vt:lpstr>Slide 47</vt:lpstr>
      <vt:lpstr>The Digital Media Exit Card</vt:lpstr>
      <vt:lpstr>More Tools:</vt:lpstr>
      <vt:lpstr>Let’s Experiment!</vt:lpstr>
      <vt:lpstr>Thank you  for listening!</vt:lpstr>
      <vt:lpstr>Sources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TheKnappKin</dc:creator>
  <cp:lastModifiedBy>TheKnappKin</cp:lastModifiedBy>
  <cp:revision>134</cp:revision>
  <cp:lastPrinted>2014-10-09T18:33:17Z</cp:lastPrinted>
  <dcterms:created xsi:type="dcterms:W3CDTF">2013-12-03T00:46:34Z</dcterms:created>
  <dcterms:modified xsi:type="dcterms:W3CDTF">2016-06-06T05:35:20Z</dcterms:modified>
</cp:coreProperties>
</file>