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29" r:id="rId2"/>
    <p:sldId id="256" r:id="rId3"/>
    <p:sldId id="379" r:id="rId4"/>
    <p:sldId id="318" r:id="rId5"/>
    <p:sldId id="319" r:id="rId6"/>
    <p:sldId id="307" r:id="rId7"/>
    <p:sldId id="302" r:id="rId8"/>
    <p:sldId id="286" r:id="rId9"/>
    <p:sldId id="287" r:id="rId10"/>
    <p:sldId id="361" r:id="rId11"/>
    <p:sldId id="391" r:id="rId12"/>
    <p:sldId id="392" r:id="rId13"/>
    <p:sldId id="362" r:id="rId14"/>
    <p:sldId id="390" r:id="rId15"/>
    <p:sldId id="389" r:id="rId16"/>
    <p:sldId id="363" r:id="rId17"/>
    <p:sldId id="365" r:id="rId18"/>
    <p:sldId id="366" r:id="rId19"/>
    <p:sldId id="368" r:id="rId20"/>
    <p:sldId id="367" r:id="rId21"/>
    <p:sldId id="370" r:id="rId22"/>
    <p:sldId id="371" r:id="rId23"/>
    <p:sldId id="369" r:id="rId24"/>
    <p:sldId id="285" r:id="rId25"/>
    <p:sldId id="385" r:id="rId26"/>
    <p:sldId id="320" r:id="rId27"/>
    <p:sldId id="279" r:id="rId28"/>
    <p:sldId id="301" r:id="rId29"/>
    <p:sldId id="388" r:id="rId30"/>
    <p:sldId id="321" r:id="rId31"/>
    <p:sldId id="280" r:id="rId32"/>
    <p:sldId id="281" r:id="rId33"/>
    <p:sldId id="277" r:id="rId34"/>
    <p:sldId id="275" r:id="rId35"/>
    <p:sldId id="298" r:id="rId36"/>
    <p:sldId id="297" r:id="rId37"/>
    <p:sldId id="305" r:id="rId38"/>
    <p:sldId id="309" r:id="rId39"/>
    <p:sldId id="310" r:id="rId40"/>
    <p:sldId id="311" r:id="rId41"/>
    <p:sldId id="313" r:id="rId42"/>
    <p:sldId id="382" r:id="rId43"/>
    <p:sldId id="380" r:id="rId44"/>
    <p:sldId id="377" r:id="rId45"/>
    <p:sldId id="325" r:id="rId46"/>
    <p:sldId id="328" r:id="rId47"/>
    <p:sldId id="387" r:id="rId48"/>
    <p:sldId id="304" r:id="rId49"/>
    <p:sldId id="375" r:id="rId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  <p15:guide id="9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90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1212" y="114"/>
      </p:cViewPr>
      <p:guideLst>
        <p:guide orient="horz" pos="2160"/>
        <p:guide pos="383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4602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CE221E-83ED-4F6C-BA5F-3F9E6FDB6953}" type="datetimeFigureOut">
              <a:rPr lang="en-US"/>
              <a:pPr/>
              <a:t>10/11/2018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4CBEF8-5CDE-472B-839B-B8BB0C8810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7853E5F-CE67-483C-A264-F17AC70E9CA2}" type="datetimeFigureOut">
              <a:rPr lang="en-US"/>
              <a:pPr/>
              <a:t>10/11/2018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B98AFB-CB0D-4DFE-87B9-B4B0D0DE73C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4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10/11/2018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10/11/2018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10/11/2018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10/11/2018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10/11/2018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10/11/2018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10/11/2018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10/11/2018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10/11/2018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10/11/2018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/>
              <a:pPr/>
              <a:t>10/11/2018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youtu.be/BVb1RRMHZjs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flickr.com/photos/77813293@N00/4926795330/sizes/z/in/set-72157624805150480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ved=0ahUKEwjZwJjs1I7NAhXQpYMKHcFEATsQjRwIBw&amp;url=http://paleofuture.gizmodo.com/commuters-reading-their-newspapers-on-a-train-in-philad-1472729259&amp;psig=AFQjCNEJaM9mAa2RwnYtImJ3sWBczishaQ&amp;ust=1465139654642765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HffWFd_6bJ0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hyperlink" Target="http://www.google.com/url?sa=i&amp;rct=j&amp;q=&amp;esrc=s&amp;source=images&amp;cd=&amp;cad=rja&amp;uact=8&amp;ved=&amp;url=http://blogs.newschool.edu/digitalhumanities/2015/11/20/app-of-the-week-zoom-video-conferencing/&amp;psig=AFQjCNFaYXBfsYekcg9i_gDjcqynPcJtyg&amp;ust=1465139910908967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8.gif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5" Type="http://schemas.openxmlformats.org/officeDocument/2006/relationships/image" Target="../media/image35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knapp0606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34.jpeg"/><Relationship Id="rId4" Type="http://schemas.openxmlformats.org/officeDocument/2006/relationships/hyperlink" Target="http://www.google.com/url?sa=i&amp;rct=j&amp;q=&amp;esrc=s&amp;source=images&amp;cd=&amp;cad=rja&amp;uact=8&amp;ved=&amp;url=http://blogs.newschool.edu/digitalhumanities/2015/11/20/app-of-the-week-zoom-video-conferencing/&amp;psig=AFQjCNFaYXBfsYekcg9i_gDjcqynPcJtyg&amp;ust=1465139910908967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instagram.com/knappbiz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appbiz.com/social-media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appbiz.com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erpablog.marketingsherpa.com/wp-content/uploads/2013/06/social-media-cartoon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2451" r="2120" b="2031"/>
          <a:stretch/>
        </p:blipFill>
        <p:spPr bwMode="auto">
          <a:xfrm>
            <a:off x="1277257" y="812800"/>
            <a:ext cx="6371772" cy="494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3AC162-4615-4189-B8B3-7AD4BFF43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56" y="381000"/>
            <a:ext cx="5828088" cy="574382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D0D382B-5325-4984-9B0E-46EF66C55A5F}"/>
              </a:ext>
            </a:extLst>
          </p:cNvPr>
          <p:cNvGrpSpPr/>
          <p:nvPr/>
        </p:nvGrpSpPr>
        <p:grpSpPr>
          <a:xfrm>
            <a:off x="6313764" y="2806116"/>
            <a:ext cx="2795282" cy="1200329"/>
            <a:chOff x="6313764" y="2806116"/>
            <a:chExt cx="2795282" cy="12003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FF5411-79E0-47CC-A488-B870BA7AA636}"/>
                </a:ext>
              </a:extLst>
            </p:cNvPr>
            <p:cNvSpPr txBox="1"/>
            <p:nvPr/>
          </p:nvSpPr>
          <p:spPr>
            <a:xfrm>
              <a:off x="6692319" y="2806116"/>
              <a:ext cx="24167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sizeable majority of these users (71%) visit Snapchat </a:t>
              </a:r>
              <a:r>
                <a:rPr lang="en-US" b="1" dirty="0"/>
                <a:t>multiple times per day</a:t>
              </a:r>
              <a:r>
                <a:rPr lang="en-US" dirty="0"/>
                <a:t>. 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61063307-ED9B-4EE2-AF6A-B329806ED824}"/>
                </a:ext>
              </a:extLst>
            </p:cNvPr>
            <p:cNvSpPr/>
            <p:nvPr/>
          </p:nvSpPr>
          <p:spPr>
            <a:xfrm>
              <a:off x="6313764" y="3252913"/>
              <a:ext cx="326473" cy="304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0487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A07CA4-7B7A-4D7A-9A14-F09F2B260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47189"/>
            <a:ext cx="5791200" cy="57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DE8CE2-3115-4499-A1EF-EB7A35669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0"/>
            <a:ext cx="4267200" cy="59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Americans on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828800"/>
            <a:ext cx="7659084" cy="4191000"/>
          </a:xfrm>
        </p:spPr>
        <p:txBody>
          <a:bodyPr>
            <a:normAutofit/>
          </a:bodyPr>
          <a:lstStyle/>
          <a:p>
            <a:r>
              <a:rPr lang="en-US" dirty="0"/>
              <a:t>68% of U.S. adults are now Facebook users</a:t>
            </a:r>
          </a:p>
          <a:p>
            <a:pPr lvl="1"/>
            <a:r>
              <a:rPr lang="en-US" dirty="0"/>
              <a:t>Besides YouTube, no other platforms are used by &gt;40%</a:t>
            </a:r>
          </a:p>
          <a:p>
            <a:r>
              <a:rPr lang="en-US" dirty="0"/>
              <a:t>Instagram is growing: 35% of U.S. adults are IG users</a:t>
            </a:r>
          </a:p>
          <a:p>
            <a:pPr lvl="1"/>
            <a:r>
              <a:rPr lang="en-US" dirty="0"/>
              <a:t>28% in 2016</a:t>
            </a:r>
          </a:p>
          <a:p>
            <a:r>
              <a:rPr lang="en-US" dirty="0"/>
              <a:t>18- to 29-year-olds: 88% use any form of social media</a:t>
            </a:r>
          </a:p>
          <a:p>
            <a:pPr lvl="1"/>
            <a:r>
              <a:rPr lang="en-US" dirty="0"/>
              <a:t>30- to 49-year-olds: 78%</a:t>
            </a:r>
          </a:p>
          <a:p>
            <a:pPr lvl="1"/>
            <a:r>
              <a:rPr lang="en-US" dirty="0"/>
              <a:t>50- to 64-year-olds: 64% </a:t>
            </a:r>
          </a:p>
          <a:p>
            <a:pPr lvl="1"/>
            <a:r>
              <a:rPr lang="en-US" dirty="0"/>
              <a:t>65+-year-olds: 37%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2865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Americans on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828800"/>
            <a:ext cx="7659084" cy="4191000"/>
          </a:xfrm>
        </p:spPr>
        <p:txBody>
          <a:bodyPr>
            <a:normAutofit/>
          </a:bodyPr>
          <a:lstStyle/>
          <a:p>
            <a:r>
              <a:rPr lang="en-US" b="1" dirty="0"/>
              <a:t>Pinterest</a:t>
            </a:r>
            <a:r>
              <a:rPr lang="en-US" dirty="0"/>
              <a:t> remains substantially more popular with women </a:t>
            </a:r>
          </a:p>
          <a:p>
            <a:pPr lvl="1"/>
            <a:r>
              <a:rPr lang="en-US" dirty="0"/>
              <a:t>(41% of whom say they use the site) than with men (16%).</a:t>
            </a:r>
          </a:p>
          <a:p>
            <a:r>
              <a:rPr lang="en-US" b="1" dirty="0"/>
              <a:t>LinkedIn</a:t>
            </a:r>
            <a:r>
              <a:rPr lang="en-US" dirty="0"/>
              <a:t> remains especially popular among college graduates and those in high-income households. </a:t>
            </a:r>
          </a:p>
          <a:p>
            <a:pPr lvl="1"/>
            <a:r>
              <a:rPr lang="en-US" dirty="0"/>
              <a:t>50% of Americans with a college degree use LinkedIn</a:t>
            </a:r>
          </a:p>
          <a:p>
            <a:pPr lvl="1"/>
            <a:r>
              <a:rPr lang="en-US" dirty="0"/>
              <a:t>Just 9% of those with a high school diploma or less.</a:t>
            </a:r>
          </a:p>
          <a:p>
            <a:r>
              <a:rPr lang="en-US" b="1" dirty="0"/>
              <a:t>WhatsApp</a:t>
            </a:r>
            <a:r>
              <a:rPr lang="en-US" dirty="0"/>
              <a:t> (messaging service) is popular in Latin America and Latinos in the United States </a:t>
            </a:r>
          </a:p>
          <a:p>
            <a:pPr lvl="1"/>
            <a:r>
              <a:rPr lang="en-US" dirty="0"/>
              <a:t>49% of Hispanics report that they are WhatsApp users</a:t>
            </a:r>
          </a:p>
          <a:p>
            <a:pPr lvl="1"/>
            <a:r>
              <a:rPr lang="en-US" dirty="0"/>
              <a:t>Compared with 14% of whites and 21% of blacks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3295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828800"/>
            <a:ext cx="7659084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They used to ask us to leave </a:t>
            </a:r>
            <a:r>
              <a:rPr lang="en-US" dirty="0" err="1"/>
              <a:t>SnapChat</a:t>
            </a:r>
            <a:r>
              <a:rPr lang="en-US" dirty="0"/>
              <a:t> to them. </a:t>
            </a:r>
            <a:br>
              <a:rPr lang="en-US" dirty="0"/>
            </a:br>
            <a:r>
              <a:rPr lang="en-US" dirty="0"/>
              <a:t>Now, they’re asking us to be there.</a:t>
            </a:r>
          </a:p>
          <a:p>
            <a:r>
              <a:rPr lang="en-US" dirty="0"/>
              <a:t>They’re on Skype… Why not online office hours?</a:t>
            </a:r>
          </a:p>
          <a:p>
            <a:r>
              <a:rPr lang="en-US" dirty="0"/>
              <a:t>They’re increasingly on Twitter… Why not us, too?</a:t>
            </a:r>
          </a:p>
          <a:p>
            <a:r>
              <a:rPr lang="en-US" dirty="0"/>
              <a:t>Equally on LinkedIn… Are you connected to your students?</a:t>
            </a:r>
          </a:p>
          <a:p>
            <a:r>
              <a:rPr lang="en-US" dirty="0"/>
              <a:t>They love Pinterest (esp. girls)… Are you sharing resources?</a:t>
            </a:r>
          </a:p>
          <a:p>
            <a:r>
              <a:rPr lang="en-US" dirty="0"/>
              <a:t>They don’t consistently check their email… Avoid assuming.</a:t>
            </a:r>
          </a:p>
          <a:p>
            <a:r>
              <a:rPr lang="en-US" dirty="0"/>
              <a:t>They are constantly texting… Do you use Remind? Nudges?</a:t>
            </a:r>
          </a:p>
          <a:p>
            <a:r>
              <a:rPr lang="en-US" dirty="0"/>
              <a:t>They hate podcasts.</a:t>
            </a:r>
          </a:p>
          <a:p>
            <a:r>
              <a:rPr lang="en-US" sz="2400" b="1" dirty="0"/>
              <a:t>They don’t think professors are on social media.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4981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64%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7354281" cy="1371600"/>
          </a:xfrm>
        </p:spPr>
        <p:txBody>
          <a:bodyPr>
            <a:normAutofit/>
          </a:bodyPr>
          <a:lstStyle/>
          <a:p>
            <a:r>
              <a:rPr lang="en-US" sz="3200" dirty="0"/>
              <a:t>I like it when my professors use social media to supplement class content.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1905000"/>
            <a:ext cx="2206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/>
              </a:rPr>
              <a:t> </a:t>
            </a:r>
            <a:r>
              <a:rPr lang="en-US" sz="5400" b="1" dirty="0">
                <a:solidFill>
                  <a:srgbClr val="FF0000"/>
                </a:solidFill>
                <a:sym typeface="Wingdings"/>
              </a:rPr>
              <a:t>73%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54%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7659081" cy="2819400"/>
          </a:xfrm>
        </p:spPr>
        <p:txBody>
          <a:bodyPr>
            <a:noAutofit/>
          </a:bodyPr>
          <a:lstStyle/>
          <a:p>
            <a:pPr fontAlgn="t"/>
            <a:r>
              <a:rPr lang="en-US" sz="3200" dirty="0"/>
              <a:t>I expect a face-to-face classes to have online components (Canvas, Facebook group, YouTube Channel, etc.) to supplement our in-class experience.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1905000"/>
            <a:ext cx="2209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/>
              </a:rPr>
              <a:t> </a:t>
            </a:r>
            <a:r>
              <a:rPr lang="en-US" sz="5400" b="1" dirty="0">
                <a:solidFill>
                  <a:srgbClr val="FF0000"/>
                </a:solidFill>
                <a:sym typeface="Wingdings"/>
              </a:rPr>
              <a:t>55%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7659081" cy="1371600"/>
          </a:xfrm>
        </p:spPr>
        <p:txBody>
          <a:bodyPr>
            <a:normAutofit/>
          </a:bodyPr>
          <a:lstStyle/>
          <a:p>
            <a:pPr fontAlgn="t"/>
            <a:r>
              <a:rPr lang="en-US" sz="3200" dirty="0"/>
              <a:t>I like to connect online with my professors.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1905000"/>
            <a:ext cx="2209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/>
              </a:rPr>
              <a:t> </a:t>
            </a:r>
            <a:r>
              <a:rPr lang="en-US" sz="5400" b="1" dirty="0">
                <a:solidFill>
                  <a:srgbClr val="FF0000"/>
                </a:solidFill>
                <a:sym typeface="Wingdings"/>
              </a:rPr>
              <a:t>53%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43%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7887681" cy="1371600"/>
          </a:xfrm>
        </p:spPr>
        <p:txBody>
          <a:bodyPr>
            <a:normAutofit/>
          </a:bodyPr>
          <a:lstStyle/>
          <a:p>
            <a:pPr fontAlgn="t"/>
            <a:r>
              <a:rPr lang="en-US" sz="3200" dirty="0"/>
              <a:t>I like to connect online with classmates.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1905000"/>
            <a:ext cx="2209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/>
              </a:rPr>
              <a:t> </a:t>
            </a:r>
            <a:r>
              <a:rPr lang="en-US" sz="5400" b="1" dirty="0">
                <a:solidFill>
                  <a:srgbClr val="FF0000"/>
                </a:solidFill>
                <a:sym typeface="Wingdings"/>
              </a:rPr>
              <a:t>46%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9" y="533401"/>
            <a:ext cx="4801849" cy="2514601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Social Media to Boost Completion and Retention Rates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7" y="3505200"/>
            <a:ext cx="4573191" cy="2362200"/>
          </a:xfrm>
        </p:spPr>
        <p:txBody>
          <a:bodyPr>
            <a:normAutofit/>
          </a:bodyPr>
          <a:lstStyle/>
          <a:p>
            <a:r>
              <a:rPr lang="en-US" sz="3200" b="1" i="1" dirty="0"/>
              <a:t>Rebecca Knapp, MBA</a:t>
            </a:r>
          </a:p>
          <a:p>
            <a:r>
              <a:rPr lang="en-US" sz="2800" i="1" dirty="0"/>
              <a:t>Business Professor</a:t>
            </a:r>
            <a:br>
              <a:rPr lang="en-US" sz="2800" i="1" dirty="0"/>
            </a:br>
            <a:r>
              <a:rPr lang="en-US" sz="2800" i="1" dirty="0"/>
              <a:t>Saddleback College</a:t>
            </a:r>
            <a:br>
              <a:rPr lang="en-US" sz="2800" i="1" dirty="0"/>
            </a:br>
            <a:r>
              <a:rPr lang="en-US" sz="2800" i="1" dirty="0"/>
              <a:t>Mission Viejo, CA</a:t>
            </a:r>
            <a:br>
              <a:rPr lang="en-US" sz="2800" i="1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7735281" cy="1371600"/>
          </a:xfrm>
        </p:spPr>
        <p:txBody>
          <a:bodyPr>
            <a:normAutofit/>
          </a:bodyPr>
          <a:lstStyle/>
          <a:p>
            <a:pPr fontAlgn="t"/>
            <a:r>
              <a:rPr lang="en-US" sz="3200" dirty="0"/>
              <a:t>I feel social media enhances my </a:t>
            </a:r>
            <a:br>
              <a:rPr lang="en-US" sz="3200" dirty="0"/>
            </a:br>
            <a:r>
              <a:rPr lang="en-US" sz="3200" dirty="0"/>
              <a:t>learning experience.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1905000"/>
            <a:ext cx="2209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/>
              </a:rPr>
              <a:t> </a:t>
            </a:r>
            <a:r>
              <a:rPr lang="en-US" sz="5400" b="1" dirty="0">
                <a:solidFill>
                  <a:srgbClr val="FF0000"/>
                </a:solidFill>
                <a:sym typeface="Wingdings"/>
              </a:rPr>
              <a:t>62%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3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22%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7049481" cy="1371600"/>
          </a:xfrm>
        </p:spPr>
        <p:txBody>
          <a:bodyPr>
            <a:noAutofit/>
          </a:bodyPr>
          <a:lstStyle/>
          <a:p>
            <a:pPr fontAlgn="t"/>
            <a:r>
              <a:rPr lang="en-US" sz="3200" dirty="0"/>
              <a:t>I feel sometimes professors use technology more for the sake of technology than for my benefit.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1905000"/>
            <a:ext cx="2209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/>
              </a:rPr>
              <a:t> </a:t>
            </a:r>
            <a:r>
              <a:rPr lang="en-US" sz="5400" b="1" dirty="0">
                <a:solidFill>
                  <a:srgbClr val="FF0000"/>
                </a:solidFill>
                <a:sym typeface="Wingdings"/>
              </a:rPr>
              <a:t>11%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8%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973281" cy="1371600"/>
          </a:xfrm>
        </p:spPr>
        <p:txBody>
          <a:bodyPr>
            <a:noAutofit/>
          </a:bodyPr>
          <a:lstStyle/>
          <a:p>
            <a:pPr fontAlgn="t"/>
            <a:r>
              <a:rPr lang="en-US" sz="3200" dirty="0"/>
              <a:t>There is already too much technology in my life. I don't need my professor using it, too.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1905000"/>
            <a:ext cx="2580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/>
              </a:rPr>
              <a:t> </a:t>
            </a:r>
            <a:r>
              <a:rPr lang="en-US" sz="5400" b="1" dirty="0">
                <a:solidFill>
                  <a:srgbClr val="FF0000"/>
                </a:solidFill>
                <a:sym typeface="Wingdings"/>
              </a:rPr>
              <a:t>16%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31%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sz="3200" dirty="0"/>
              <a:t>I think professors know less about </a:t>
            </a:r>
            <a:br>
              <a:rPr lang="en-US" sz="3200" dirty="0"/>
            </a:br>
            <a:r>
              <a:rPr lang="en-US" sz="3200" dirty="0"/>
              <a:t>technology than I do.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1905000"/>
            <a:ext cx="2205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/>
              </a:rPr>
              <a:t> </a:t>
            </a:r>
            <a:r>
              <a:rPr lang="en-US" sz="5400" b="1" dirty="0">
                <a:solidFill>
                  <a:srgbClr val="FF0000"/>
                </a:solidFill>
                <a:sym typeface="Wingdings"/>
              </a:rPr>
              <a:t>14%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nCloseupImage" descr="Pinned Image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7526"/>
            <a:ext cx="7785585" cy="657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057326" y="5943600"/>
            <a:ext cx="5793357" cy="923330"/>
            <a:chOff x="2057326" y="5943600"/>
            <a:chExt cx="5793357" cy="923330"/>
          </a:xfrm>
        </p:grpSpPr>
        <p:sp>
          <p:nvSpPr>
            <p:cNvPr id="4" name="Rounded Rectangle 3"/>
            <p:cNvSpPr/>
            <p:nvPr/>
          </p:nvSpPr>
          <p:spPr>
            <a:xfrm>
              <a:off x="2057326" y="6023171"/>
              <a:ext cx="5793357" cy="8382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895725" y="5943600"/>
              <a:ext cx="18229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all" spc="0" dirty="0">
                  <a:ln w="0"/>
                  <a:effectLst>
                    <a:reflection blurRad="12700" stA="50000" endPos="50000" dist="5000" dir="5400000" sy="-100000" rotWithShape="0"/>
                  </a:effectLst>
                  <a:latin typeface="Bradley Hand ITC" panose="03070402050302030203" pitchFamily="66" charset="0"/>
                </a:rPr>
                <a:t>Wi-Fi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kinja-img.com/gawker-media/image/upload/s--yW88cfpJ--/c_scale,fl_progressive,q_80,w_800/197o1okyuiv27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20000" cy="5248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5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Cannot Replace Humanity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Key Point #2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media.techeblog.com/images/vintage-social-networ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391400" cy="59295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7354283" cy="1066800"/>
          </a:xfrm>
        </p:spPr>
        <p:txBody>
          <a:bodyPr/>
          <a:lstStyle/>
          <a:p>
            <a:r>
              <a:rPr lang="en-US" dirty="0"/>
              <a:t>There’s No App for Good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828800"/>
            <a:ext cx="6592283" cy="4724400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dirty="0"/>
              <a:t>Keep learning goals ahead of the technology.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Opt for the open-ended.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Don’t let tech make learning easy.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Take feedback seriously.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Stay skeptical of individualized learning.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Bring in student interests, authentically.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Start conversations.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Make it open, make it better.</a:t>
            </a:r>
          </a:p>
          <a:p>
            <a:pPr marL="502920" indent="-457200">
              <a:buNone/>
            </a:pPr>
            <a:br>
              <a:rPr lang="en-US" sz="1100" i="1" dirty="0"/>
            </a:br>
            <a:r>
              <a:rPr lang="en-US" sz="1100" i="1" dirty="0"/>
              <a:t>Source: http://ideas.ted.com/2014/09/03/theres-no-app-for-good-teaching/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</a:t>
            </a:r>
            <a:r>
              <a:rPr lang="en-US" i="1" dirty="0"/>
              <a:t>Replace</a:t>
            </a:r>
            <a:r>
              <a:rPr lang="en-US" dirty="0"/>
              <a:t> Humanity, </a:t>
            </a:r>
            <a:br>
              <a:rPr lang="en-US" dirty="0"/>
            </a:br>
            <a:r>
              <a:rPr lang="en-US" dirty="0"/>
              <a:t>But it CAN Simulate It</a:t>
            </a: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650239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9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Me Qualified?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828800"/>
            <a:ext cx="7278083" cy="4876800"/>
          </a:xfrm>
        </p:spPr>
        <p:txBody>
          <a:bodyPr>
            <a:normAutofit/>
          </a:bodyPr>
          <a:lstStyle/>
          <a:p>
            <a:r>
              <a:rPr lang="en-US" sz="3600" dirty="0"/>
              <a:t>Professional Background</a:t>
            </a:r>
          </a:p>
          <a:p>
            <a:pPr lvl="1"/>
            <a:r>
              <a:rPr lang="en-US" sz="3000" dirty="0"/>
              <a:t>15 years in corporate communications and marketing</a:t>
            </a:r>
          </a:p>
          <a:p>
            <a:r>
              <a:rPr lang="en-US" sz="3600" dirty="0"/>
              <a:t>Teaching Experience</a:t>
            </a:r>
          </a:p>
          <a:p>
            <a:pPr lvl="1"/>
            <a:r>
              <a:rPr lang="en-US" sz="3000" dirty="0"/>
              <a:t>4 years at HS</a:t>
            </a:r>
          </a:p>
          <a:p>
            <a:pPr lvl="1"/>
            <a:r>
              <a:rPr lang="en-US" sz="3000" dirty="0"/>
              <a:t>12 years at CCs</a:t>
            </a:r>
          </a:p>
          <a:p>
            <a:pPr lvl="1"/>
            <a:r>
              <a:rPr lang="en-US" sz="3000" dirty="0"/>
              <a:t>Develop Social Media </a:t>
            </a:r>
            <a:br>
              <a:rPr lang="en-US" sz="3000" dirty="0"/>
            </a:br>
            <a:r>
              <a:rPr lang="en-US" sz="3000" dirty="0"/>
              <a:t>Marketing Curriculum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62600" y="3436257"/>
            <a:ext cx="3581400" cy="3429000"/>
            <a:chOff x="762000" y="2514600"/>
            <a:chExt cx="3886200" cy="3657600"/>
          </a:xfrm>
        </p:grpSpPr>
        <p:pic>
          <p:nvPicPr>
            <p:cNvPr id="107528" name="Picture 8" descr="http://i543.photobucket.com/albums/gg472/Blu-news2/Screenshots/WillyWonka05.jpg"/>
            <p:cNvPicPr>
              <a:picLocks noChangeAspect="1" noChangeArrowheads="1"/>
            </p:cNvPicPr>
            <p:nvPr/>
          </p:nvPicPr>
          <p:blipFill>
            <a:blip r:embed="rId2" cstate="print"/>
            <a:srcRect l="17529" r="22705"/>
            <a:stretch>
              <a:fillRect/>
            </a:stretch>
          </p:blipFill>
          <p:spPr bwMode="auto">
            <a:xfrm>
              <a:off x="762000" y="2514600"/>
              <a:ext cx="3886200" cy="3657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511832" y="2514600"/>
              <a:ext cx="23743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Impact" pitchFamily="34" charset="0"/>
                </a:rPr>
                <a:t>SO TELL ME…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5410200"/>
              <a:ext cx="3886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Impact" pitchFamily="34" charset="0"/>
                </a:rPr>
                <a:t>DO YOU THINK YOU’RE INTELLIGENT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Impact" pitchFamily="34" charset="0"/>
                </a:rPr>
                <a:t>IF YOU SAY SMART WORDS?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it Most Effectively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Key Point #3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17778" r="22917" b="9630"/>
          <a:stretch>
            <a:fillRect/>
          </a:stretch>
        </p:blipFill>
        <p:spPr bwMode="auto">
          <a:xfrm>
            <a:off x="76200" y="914400"/>
            <a:ext cx="891851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The Padagogy Wheel - Activities in Bloom's Taxonomy made possible through apps on an iPa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5024185" cy="499678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Bloom’s Taxonomy of Social Media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illslade.files.wordpress.com/2011/07/swissarmykn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6745" y="228600"/>
            <a:ext cx="4573191" cy="5991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mashingtops.com/wp-content/uploads/2012/10/Swiss-Army-Kniv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075" y="1447800"/>
            <a:ext cx="4373226" cy="393293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18488743">
            <a:off x="2226804" y="2063428"/>
            <a:ext cx="1464159" cy="237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986513">
            <a:off x="3276600" y="4876800"/>
            <a:ext cx="533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You’re Doing It </a:t>
            </a:r>
            <a:r>
              <a:rPr lang="en-US" strike="sngStrike" dirty="0"/>
              <a:t>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Have a tone or personality</a:t>
            </a:r>
          </a:p>
          <a:p>
            <a:pPr lvl="1"/>
            <a:r>
              <a:rPr lang="en-US" dirty="0"/>
              <a:t>Keep it consistent</a:t>
            </a:r>
          </a:p>
          <a:p>
            <a:r>
              <a:rPr lang="en-US" sz="2400" dirty="0"/>
              <a:t>Choose your platforms</a:t>
            </a:r>
          </a:p>
          <a:p>
            <a:pPr lvl="1"/>
            <a:r>
              <a:rPr lang="en-US" dirty="0"/>
              <a:t>Stick to them</a:t>
            </a:r>
          </a:p>
          <a:p>
            <a:r>
              <a:rPr lang="en-US" sz="2400" dirty="0"/>
              <a:t>Be authentic</a:t>
            </a:r>
          </a:p>
          <a:p>
            <a:pPr lvl="1"/>
            <a:r>
              <a:rPr lang="en-US" dirty="0"/>
              <a:t>The know when we’re trying too hard</a:t>
            </a:r>
          </a:p>
          <a:p>
            <a:r>
              <a:rPr lang="en-US" sz="2400" dirty="0"/>
              <a:t>Everything in moderation</a:t>
            </a:r>
          </a:p>
          <a:p>
            <a:pPr lvl="1"/>
            <a:r>
              <a:rPr lang="en-US" dirty="0"/>
              <a:t>You’re competing for their :06</a:t>
            </a:r>
          </a:p>
          <a:p>
            <a:pPr lvl="1"/>
            <a:r>
              <a:rPr lang="en-US" dirty="0"/>
              <a:t>They will tune you out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1097724">
            <a:off x="5156351" y="735538"/>
            <a:ext cx="17908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Right!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48200" y="2049724"/>
            <a:ext cx="3124200" cy="3360476"/>
            <a:chOff x="4572000" y="2057400"/>
            <a:chExt cx="3124200" cy="336047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0" y="2057400"/>
              <a:ext cx="1600200" cy="12954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00" name="Picture 8" descr="http://www.speakingexpert.com/wp-content/uploads/2012/11/being-funny-as-a-speake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8388" y="2149115"/>
              <a:ext cx="2177812" cy="326876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163309" y="2286000"/>
            <a:ext cx="4447291" cy="2372170"/>
            <a:chOff x="4114800" y="2276951"/>
            <a:chExt cx="4447291" cy="237217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114800" y="2974017"/>
              <a:ext cx="1403588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96" name="Picture 4" descr="http://www.knowmemes.com/wp-content/uploads/2013/03/Seconds-Unhelpful-High-School-Teach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757" y="2276951"/>
              <a:ext cx="3542334" cy="23721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2869723" y="2248346"/>
            <a:ext cx="5817077" cy="2888869"/>
            <a:chOff x="2819400" y="2239540"/>
            <a:chExt cx="5817077" cy="2888869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2819400" y="3463036"/>
              <a:ext cx="3124200" cy="42316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98" name="Picture 6" descr="http://i2.asntown.net/h4/styles-fashion/4/Six-Pack-abs/men-try-hard-to-get-six-pack_01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877" y="2239540"/>
              <a:ext cx="3276600" cy="288886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495800" y="2286000"/>
            <a:ext cx="3754115" cy="3070813"/>
            <a:chOff x="4455217" y="2263186"/>
            <a:chExt cx="3754115" cy="3070813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4455217" y="4616938"/>
              <a:ext cx="1259783" cy="18366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02" name="Picture 10" descr="http://timelessroad.files.wordpress.com/2013/06/makeuptoomuch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987" y="2263186"/>
              <a:ext cx="2843345" cy="30708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Use</a:t>
            </a:r>
          </a:p>
        </p:txBody>
      </p:sp>
      <p:pic>
        <p:nvPicPr>
          <p:cNvPr id="6" name="Picture 5" descr="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920537" cy="914400"/>
          </a:xfrm>
          <a:prstGeom prst="rect">
            <a:avLst/>
          </a:prstGeom>
        </p:spPr>
      </p:pic>
      <p:pic>
        <p:nvPicPr>
          <p:cNvPr id="7" name="Picture 6" descr="insta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981200"/>
            <a:ext cx="914400" cy="914400"/>
          </a:xfrm>
          <a:prstGeom prst="rect">
            <a:avLst/>
          </a:prstGeom>
        </p:spPr>
      </p:pic>
      <p:pic>
        <p:nvPicPr>
          <p:cNvPr id="8" name="Picture 7" descr="twit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981200"/>
            <a:ext cx="914400" cy="914400"/>
          </a:xfrm>
          <a:prstGeom prst="rect">
            <a:avLst/>
          </a:prstGeom>
        </p:spPr>
      </p:pic>
      <p:pic>
        <p:nvPicPr>
          <p:cNvPr id="9" name="Picture 8" descr="vi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1981200"/>
            <a:ext cx="914400" cy="914400"/>
          </a:xfrm>
          <a:prstGeom prst="rect">
            <a:avLst/>
          </a:prstGeom>
        </p:spPr>
      </p:pic>
      <p:pic>
        <p:nvPicPr>
          <p:cNvPr id="75778" name="Picture 2" descr="http://kikkidu.com/wp-content/uploads/2010/08/surveymonkey.jpg"/>
          <p:cNvPicPr>
            <a:picLocks noChangeAspect="1" noChangeArrowheads="1"/>
          </p:cNvPicPr>
          <p:nvPr/>
        </p:nvPicPr>
        <p:blipFill>
          <a:blip r:embed="rId6" cstate="print"/>
          <a:srcRect t="40533" b="40267"/>
          <a:stretch>
            <a:fillRect/>
          </a:stretch>
        </p:blipFill>
        <p:spPr bwMode="auto">
          <a:xfrm>
            <a:off x="533400" y="4419600"/>
            <a:ext cx="4762500" cy="685800"/>
          </a:xfrm>
          <a:prstGeom prst="rect">
            <a:avLst/>
          </a:prstGeom>
          <a:noFill/>
        </p:spPr>
      </p:pic>
      <p:pic>
        <p:nvPicPr>
          <p:cNvPr id="75780" name="Picture 4" descr="http://www.signupgenius.com/images/SignUpGenius-transparent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8534" y="4343399"/>
            <a:ext cx="1952625" cy="838201"/>
          </a:xfrm>
          <a:prstGeom prst="rect">
            <a:avLst/>
          </a:prstGeom>
          <a:noFill/>
        </p:spPr>
      </p:pic>
      <p:pic>
        <p:nvPicPr>
          <p:cNvPr id="12" name="Picture 11" descr="l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1981200"/>
            <a:ext cx="914400" cy="914400"/>
          </a:xfrm>
          <a:prstGeom prst="rect">
            <a:avLst/>
          </a:prstGeom>
        </p:spPr>
      </p:pic>
      <p:pic>
        <p:nvPicPr>
          <p:cNvPr id="14" name="Picture 13" descr="pinteres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62600" y="1981200"/>
            <a:ext cx="914400" cy="914400"/>
          </a:xfrm>
          <a:prstGeom prst="rect">
            <a:avLst/>
          </a:prstGeom>
        </p:spPr>
      </p:pic>
      <p:pic>
        <p:nvPicPr>
          <p:cNvPr id="75782" name="Picture 6" descr="Download Flickr Vector Logo (EPS Format)"/>
          <p:cNvPicPr>
            <a:picLocks noChangeAspect="1" noChangeArrowheads="1"/>
          </p:cNvPicPr>
          <p:nvPr/>
        </p:nvPicPr>
        <p:blipFill>
          <a:blip r:embed="rId10" cstate="print"/>
          <a:srcRect t="36364" b="34545"/>
          <a:stretch>
            <a:fillRect/>
          </a:stretch>
        </p:blipFill>
        <p:spPr bwMode="auto">
          <a:xfrm>
            <a:off x="1395429" y="5427980"/>
            <a:ext cx="2043114" cy="594360"/>
          </a:xfrm>
          <a:prstGeom prst="rect">
            <a:avLst/>
          </a:prstGeom>
          <a:noFill/>
        </p:spPr>
      </p:pic>
      <p:pic>
        <p:nvPicPr>
          <p:cNvPr id="75784" name="Picture 8" descr="youtube-logo.jpg"/>
          <p:cNvPicPr>
            <a:picLocks noChangeAspect="1" noChangeArrowheads="1"/>
          </p:cNvPicPr>
          <p:nvPr/>
        </p:nvPicPr>
        <p:blipFill>
          <a:blip r:embed="rId11" cstate="print"/>
          <a:srcRect t="16667" b="16667"/>
          <a:stretch>
            <a:fillRect/>
          </a:stretch>
        </p:blipFill>
        <p:spPr bwMode="auto">
          <a:xfrm>
            <a:off x="1524000" y="3200400"/>
            <a:ext cx="1939943" cy="914400"/>
          </a:xfrm>
          <a:prstGeom prst="rect">
            <a:avLst/>
          </a:prstGeom>
          <a:noFill/>
        </p:spPr>
      </p:pic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12" cstate="print"/>
          <a:srcRect l="26667" t="41481" r="43750" b="44445"/>
          <a:stretch>
            <a:fillRect/>
          </a:stretch>
        </p:blipFill>
        <p:spPr bwMode="auto">
          <a:xfrm>
            <a:off x="4267200" y="3276600"/>
            <a:ext cx="341696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blogs.newschool.edu/digitalhumanities/files/2015/10/zoom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7" y="5427980"/>
            <a:ext cx="989013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ronkarr.com/blog/wp-content/uploads/Periscope-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800" y="5464491"/>
            <a:ext cx="1072853" cy="9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8116284" cy="1066800"/>
          </a:xfrm>
        </p:spPr>
        <p:txBody>
          <a:bodyPr>
            <a:normAutofit/>
          </a:bodyPr>
          <a:lstStyle/>
          <a:p>
            <a:r>
              <a:rPr lang="en-US" dirty="0"/>
              <a:t>HOW to Use Social Media for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784" y="2362200"/>
            <a:ext cx="6516798" cy="4191000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sz="2800" dirty="0"/>
              <a:t>Major or extracurricular Groups</a:t>
            </a:r>
          </a:p>
          <a:p>
            <a:pPr lvl="1"/>
            <a:r>
              <a:rPr lang="en-US" sz="2800" dirty="0"/>
              <a:t>Create project “Events”</a:t>
            </a:r>
          </a:p>
          <a:p>
            <a:pPr lvl="1"/>
            <a:r>
              <a:rPr lang="en-US" sz="2800" dirty="0"/>
              <a:t>Like all relevant Pages</a:t>
            </a:r>
          </a:p>
          <a:p>
            <a:pPr lvl="1"/>
            <a:r>
              <a:rPr lang="en-US" sz="2800" dirty="0"/>
              <a:t>Follow major thought leaders</a:t>
            </a:r>
          </a:p>
          <a:p>
            <a:pPr lvl="1"/>
            <a:r>
              <a:rPr lang="en-US" sz="2800" dirty="0"/>
              <a:t>Use #hashtags and @s to join the global conversation</a:t>
            </a:r>
          </a:p>
          <a:p>
            <a:pPr lvl="1"/>
            <a:r>
              <a:rPr lang="en-US" sz="2800" dirty="0"/>
              <a:t>Go Live with Relevant Updates or Tips</a:t>
            </a:r>
          </a:p>
        </p:txBody>
      </p:sp>
      <p:pic>
        <p:nvPicPr>
          <p:cNvPr id="69634" name="Picture 2" descr="facebook-logo.png"/>
          <p:cNvPicPr>
            <a:picLocks noChangeAspect="1" noChangeArrowheads="1"/>
          </p:cNvPicPr>
          <p:nvPr/>
        </p:nvPicPr>
        <p:blipFill>
          <a:blip r:embed="rId2" cstate="print"/>
          <a:srcRect t="25000" b="25000"/>
          <a:stretch>
            <a:fillRect/>
          </a:stretch>
        </p:blipFill>
        <p:spPr bwMode="auto">
          <a:xfrm>
            <a:off x="888999" y="1752600"/>
            <a:ext cx="2378006" cy="914400"/>
          </a:xfrm>
          <a:prstGeom prst="rect">
            <a:avLst/>
          </a:prstGeom>
          <a:noFill/>
        </p:spPr>
      </p:pic>
      <p:pic>
        <p:nvPicPr>
          <p:cNvPr id="5" name="Picture 4" descr="FB Icon - SM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020" y="4169228"/>
            <a:ext cx="1419191" cy="1381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9636" name="Picture 4" descr="https://scontent-a-lax.xx.fbcdn.net/hphotos-xfa1/v/t1.0-9/10622806_306816132834885_5131929722510668803_n.png?oh=1abc64274637b6611a7af1ab7e48ac08&amp;oe=54C53F3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0126" y="2460171"/>
            <a:ext cx="1415090" cy="1380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7963883" cy="1066800"/>
          </a:xfrm>
        </p:spPr>
        <p:txBody>
          <a:bodyPr>
            <a:normAutofit/>
          </a:bodyPr>
          <a:lstStyle/>
          <a:p>
            <a:r>
              <a:rPr lang="en-US" dirty="0"/>
              <a:t>HOW to Use Social Media for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828800"/>
            <a:ext cx="7506684" cy="4572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Twitter</a:t>
            </a:r>
          </a:p>
          <a:p>
            <a:pPr lvl="1"/>
            <a:r>
              <a:rPr lang="en-US" sz="2800" dirty="0"/>
              <a:t>#</a:t>
            </a:r>
            <a:r>
              <a:rPr lang="en-US" sz="2800" dirty="0" err="1"/>
              <a:t>yourclassname</a:t>
            </a:r>
            <a:endParaRPr lang="en-US" sz="2800" dirty="0"/>
          </a:p>
          <a:p>
            <a:pPr lvl="1"/>
            <a:r>
              <a:rPr lang="en-US" sz="2800" dirty="0"/>
              <a:t>Follow college departments and organizations</a:t>
            </a:r>
          </a:p>
          <a:p>
            <a:pPr lvl="1"/>
            <a:r>
              <a:rPr lang="en-US" sz="2800" dirty="0"/>
              <a:t>Follow companies and #internships</a:t>
            </a:r>
          </a:p>
          <a:p>
            <a:pPr lvl="1"/>
            <a:r>
              <a:rPr lang="en-US" sz="2800" dirty="0"/>
              <a:t>140 character resume and #</a:t>
            </a:r>
            <a:r>
              <a:rPr lang="en-US" sz="2800" dirty="0" err="1"/>
              <a:t>hireme</a:t>
            </a:r>
            <a:endParaRPr lang="en-US" sz="2800" dirty="0"/>
          </a:p>
          <a:p>
            <a:pPr lvl="1"/>
            <a:r>
              <a:rPr lang="en-US" sz="2800" dirty="0"/>
              <a:t>Run a class project using a unique </a:t>
            </a:r>
            <a:r>
              <a:rPr lang="en-US" sz="2800" dirty="0" err="1"/>
              <a:t>hashtag</a:t>
            </a:r>
            <a:endParaRPr lang="en-US" sz="2800" dirty="0"/>
          </a:p>
        </p:txBody>
      </p:sp>
      <p:pic>
        <p:nvPicPr>
          <p:cNvPr id="67586" name="Picture 2" descr="http://technologiescuttingedge.files.wordpress.com/2012/10/twitter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116" y="1752600"/>
            <a:ext cx="2430684" cy="914400"/>
          </a:xfrm>
          <a:prstGeom prst="rect">
            <a:avLst/>
          </a:prstGeom>
          <a:noFill/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9400" y="1703806"/>
            <a:ext cx="2133600" cy="2334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8344883" cy="1066800"/>
          </a:xfrm>
        </p:spPr>
        <p:txBody>
          <a:bodyPr>
            <a:normAutofit/>
          </a:bodyPr>
          <a:lstStyle/>
          <a:p>
            <a:r>
              <a:rPr lang="en-US" dirty="0"/>
              <a:t>HOW to Use Social Media for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pPr lvl="1"/>
            <a:r>
              <a:rPr lang="en-US" sz="2800" dirty="0"/>
              <a:t>Relevant boards</a:t>
            </a:r>
          </a:p>
          <a:p>
            <a:pPr lvl="1"/>
            <a:r>
              <a:rPr lang="en-US" sz="2800" dirty="0"/>
              <a:t>Study Tips</a:t>
            </a:r>
          </a:p>
          <a:p>
            <a:pPr lvl="1"/>
            <a:r>
              <a:rPr lang="en-US" sz="2800" dirty="0"/>
              <a:t>Surviving Final Exams</a:t>
            </a:r>
          </a:p>
          <a:p>
            <a:pPr lvl="1"/>
            <a:r>
              <a:rPr lang="en-US" sz="2800" dirty="0"/>
              <a:t>Motivational/Inspirational Quotes</a:t>
            </a:r>
          </a:p>
          <a:p>
            <a:pPr lvl="1"/>
            <a:r>
              <a:rPr lang="en-US" sz="2800" dirty="0"/>
              <a:t>Create Study Boards</a:t>
            </a:r>
          </a:p>
        </p:txBody>
      </p:sp>
      <p:pic>
        <p:nvPicPr>
          <p:cNvPr id="66562" name="Picture 2" descr="http://hideaheart.files.wordpress.com/2011/08/pinterest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69" y="1981200"/>
            <a:ext cx="2708531" cy="685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4672" y="5439543"/>
            <a:ext cx="74695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www.pinterest.com/knapp0606</a:t>
            </a:r>
            <a:endParaRPr lang="en-US" sz="40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828800"/>
            <a:ext cx="7430484" cy="41910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560070" indent="-514350">
              <a:buFont typeface="+mj-lt"/>
              <a:buAutoNum type="arabicPeriod"/>
            </a:pPr>
            <a:r>
              <a:rPr lang="en-US" sz="3000" dirty="0"/>
              <a:t>Using Social Media in Higher Education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000" dirty="0"/>
              <a:t>Social Media Cannot Replace Humanity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000" dirty="0"/>
              <a:t>Using Social Media Most Effectively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8192483" cy="1066800"/>
          </a:xfrm>
        </p:spPr>
        <p:txBody>
          <a:bodyPr>
            <a:normAutofit/>
          </a:bodyPr>
          <a:lstStyle/>
          <a:p>
            <a:r>
              <a:rPr lang="en-US" dirty="0"/>
              <a:t>HOW to Use Social Media for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905000"/>
            <a:ext cx="7278083" cy="41910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lvl="1"/>
            <a:r>
              <a:rPr lang="en-US" sz="2800" dirty="0"/>
              <a:t>Share quick reminders</a:t>
            </a:r>
          </a:p>
          <a:p>
            <a:pPr lvl="1"/>
            <a:r>
              <a:rPr lang="en-US" sz="2800" dirty="0"/>
              <a:t>Spark the conversation</a:t>
            </a:r>
          </a:p>
          <a:p>
            <a:pPr lvl="1"/>
            <a:r>
              <a:rPr lang="en-US" sz="2800" dirty="0"/>
              <a:t>Share daily news or events</a:t>
            </a:r>
          </a:p>
          <a:p>
            <a:pPr lvl="1"/>
            <a:r>
              <a:rPr lang="en-US" sz="2800" dirty="0"/>
              <a:t>Bring the conversation to the classroom</a:t>
            </a:r>
          </a:p>
          <a:p>
            <a:pPr lvl="1"/>
            <a:r>
              <a:rPr lang="en-US" sz="2800" dirty="0"/>
              <a:t>Clarify details quickly</a:t>
            </a:r>
          </a:p>
        </p:txBody>
      </p:sp>
      <p:pic>
        <p:nvPicPr>
          <p:cNvPr id="1026" name="Picture 2" descr="Image result for remind logo">
            <a:extLst>
              <a:ext uri="{FF2B5EF4-FFF2-40B4-BE49-F238E27FC236}">
                <a16:creationId xmlns:a16="http://schemas.microsoft.com/office/drawing/2014/main" id="{61446AFE-F3EE-45AB-BBE3-F4DF5D57B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21930" r="13252" b="28947"/>
          <a:stretch/>
        </p:blipFill>
        <p:spPr bwMode="auto">
          <a:xfrm>
            <a:off x="914400" y="1981200"/>
            <a:ext cx="2547252" cy="6858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8040083" cy="1066800"/>
          </a:xfrm>
        </p:spPr>
        <p:txBody>
          <a:bodyPr>
            <a:normAutofit/>
          </a:bodyPr>
          <a:lstStyle/>
          <a:p>
            <a:r>
              <a:rPr lang="en-US" dirty="0"/>
              <a:t>HOW to Use Social Media for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Skype</a:t>
            </a:r>
          </a:p>
          <a:p>
            <a:pPr lvl="1"/>
            <a:r>
              <a:rPr lang="en-US" sz="2800" dirty="0"/>
              <a:t>Engage the distant</a:t>
            </a:r>
          </a:p>
          <a:p>
            <a:pPr lvl="1"/>
            <a:r>
              <a:rPr lang="en-US" sz="2800" dirty="0"/>
              <a:t>Connect to the real world</a:t>
            </a:r>
          </a:p>
          <a:p>
            <a:pPr lvl="1"/>
            <a:r>
              <a:rPr lang="en-US" sz="2800" dirty="0"/>
              <a:t>Host guests</a:t>
            </a:r>
          </a:p>
          <a:p>
            <a:pPr lvl="1"/>
            <a:r>
              <a:rPr lang="en-US" sz="2800" dirty="0"/>
              <a:t>Connect with online students</a:t>
            </a:r>
          </a:p>
          <a:p>
            <a:pPr lvl="1"/>
            <a:r>
              <a:rPr lang="en-US" sz="2800" dirty="0"/>
              <a:t>Online Orientations</a:t>
            </a:r>
          </a:p>
          <a:p>
            <a:pPr lvl="1"/>
            <a:endParaRPr lang="en-US" sz="2800" dirty="0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/>
          <a:srcRect l="18750" t="30370" r="35833" b="33334"/>
          <a:stretch>
            <a:fillRect/>
          </a:stretch>
        </p:blipFill>
        <p:spPr bwMode="auto">
          <a:xfrm>
            <a:off x="762000" y="1752600"/>
            <a:ext cx="203407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ronkarr.com/blog/wp-content/uploads/Periscop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73" y="1795463"/>
            <a:ext cx="1255237" cy="111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logs.newschool.edu/digitalhumanities/files/2015/10/zoo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684" y="3200400"/>
            <a:ext cx="989013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google hangouts logo">
            <a:extLst>
              <a:ext uri="{FF2B5EF4-FFF2-40B4-BE49-F238E27FC236}">
                <a16:creationId xmlns:a16="http://schemas.microsoft.com/office/drawing/2014/main" id="{E5B49548-4D6D-41A7-B722-91D0BDE20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15" y="4442481"/>
            <a:ext cx="1905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8192484" cy="1066800"/>
          </a:xfrm>
        </p:spPr>
        <p:txBody>
          <a:bodyPr>
            <a:normAutofit/>
          </a:bodyPr>
          <a:lstStyle/>
          <a:p>
            <a:r>
              <a:rPr lang="en-US" dirty="0"/>
              <a:t>HOW to Use Social Media for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Skype</a:t>
            </a:r>
          </a:p>
          <a:p>
            <a:pPr lvl="1"/>
            <a:r>
              <a:rPr lang="en-US" sz="2800" dirty="0"/>
              <a:t>Interject value in their feed</a:t>
            </a:r>
          </a:p>
          <a:p>
            <a:pPr lvl="1"/>
            <a:r>
              <a:rPr lang="en-US" sz="2800" dirty="0"/>
              <a:t>Share relevant current events</a:t>
            </a:r>
          </a:p>
          <a:p>
            <a:pPr lvl="1"/>
            <a:r>
              <a:rPr lang="en-US" sz="2800" dirty="0"/>
              <a:t>Infuse reminders in their distraction</a:t>
            </a:r>
          </a:p>
          <a:p>
            <a:pPr lvl="1"/>
            <a:r>
              <a:rPr lang="en-US" sz="2800" dirty="0"/>
              <a:t>Choose a genre or topic</a:t>
            </a:r>
          </a:p>
          <a:p>
            <a:pPr lvl="2"/>
            <a:r>
              <a:rPr lang="en-US" sz="2600" dirty="0"/>
              <a:t>“Hunting Help Wanted Signs”</a:t>
            </a:r>
          </a:p>
          <a:p>
            <a:pPr lvl="1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6" y="1965960"/>
            <a:ext cx="3175504" cy="777240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4196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4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7" y="1524000"/>
            <a:ext cx="6516798" cy="41910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bg1"/>
                </a:solidFill>
              </a:rPr>
              <a:t>Memes</a:t>
            </a:r>
          </a:p>
          <a:p>
            <a:pPr lvl="1"/>
            <a:r>
              <a:rPr lang="en-US" sz="2800" dirty="0"/>
              <a:t>Use humor to make a point</a:t>
            </a:r>
          </a:p>
          <a:p>
            <a:pPr lvl="1"/>
            <a:r>
              <a:rPr lang="en-US" sz="2800" dirty="0"/>
              <a:t>Connect to imagery they relate to </a:t>
            </a:r>
          </a:p>
          <a:p>
            <a:pPr lvl="1"/>
            <a:endParaRPr lang="en-US" dirty="0"/>
          </a:p>
        </p:txBody>
      </p:sp>
      <p:pic>
        <p:nvPicPr>
          <p:cNvPr id="6" name="Picture 5" descr="meme genera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4999"/>
            <a:ext cx="2215063" cy="372533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619500"/>
            <a:ext cx="3281862" cy="2514600"/>
          </a:xfrm>
          <a:prstGeom prst="rect">
            <a:avLst/>
          </a:prstGeom>
        </p:spPr>
      </p:pic>
      <p:pic>
        <p:nvPicPr>
          <p:cNvPr id="8" name="Picture 7" descr="Team Projects.jpg"/>
          <p:cNvPicPr>
            <a:picLocks noChangeAspect="1"/>
          </p:cNvPicPr>
          <p:nvPr/>
        </p:nvPicPr>
        <p:blipFill>
          <a:blip r:embed="rId4" cstate="print"/>
          <a:srcRect b="3553"/>
          <a:stretch>
            <a:fillRect/>
          </a:stretch>
        </p:blipFill>
        <p:spPr>
          <a:xfrm>
            <a:off x="4648200" y="3619500"/>
            <a:ext cx="3048000" cy="2514600"/>
          </a:xfrm>
          <a:prstGeom prst="rect">
            <a:avLst/>
          </a:prstGeom>
        </p:spPr>
      </p:pic>
      <p:pic>
        <p:nvPicPr>
          <p:cNvPr id="9" name="Picture 8" descr="Memecrunch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886200" y="1828800"/>
            <a:ext cx="2391109" cy="485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dutopia.org/sites/default/files/styles/feature_image_breakpoints_theme_edutopia_desktop_1x/public/slates/bunnieslog_0.gif?itok=srakTag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" y="496957"/>
            <a:ext cx="5913120" cy="5141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Media Exit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Have students create a six-second video to capture the most critical point in class, </a:t>
            </a:r>
            <a:r>
              <a:rPr lang="en-US" sz="2100" b="1" dirty="0">
                <a:solidFill>
                  <a:srgbClr val="00B0F0"/>
                </a:solidFill>
              </a:rPr>
              <a:t>Remind</a:t>
            </a:r>
            <a:r>
              <a:rPr lang="en-US" dirty="0"/>
              <a:t> it to you</a:t>
            </a:r>
          </a:p>
          <a:p>
            <a:r>
              <a:rPr lang="en-US" dirty="0"/>
              <a:t>A 16-second video to post to </a:t>
            </a:r>
            <a:r>
              <a:rPr lang="en-US" b="1" dirty="0">
                <a:solidFill>
                  <a:srgbClr val="00B0F0"/>
                </a:solidFill>
              </a:rPr>
              <a:t>MixBit</a:t>
            </a:r>
            <a:r>
              <a:rPr lang="en-US" dirty="0"/>
              <a:t>, YouTube's video sharing tool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00B0F0"/>
                </a:solidFill>
              </a:rPr>
              <a:t>tweet</a:t>
            </a:r>
            <a:r>
              <a:rPr lang="en-US" dirty="0"/>
              <a:t> that boils down the essence of the class to 140 characters</a:t>
            </a:r>
          </a:p>
          <a:p>
            <a:r>
              <a:rPr lang="en-US" dirty="0"/>
              <a:t>A photo illustrating the key learning moment that can then be posted on a class </a:t>
            </a:r>
            <a:r>
              <a:rPr lang="en-US" b="1" dirty="0">
                <a:solidFill>
                  <a:srgbClr val="00B0F0"/>
                </a:solidFill>
              </a:rPr>
              <a:t>Instagram</a:t>
            </a:r>
            <a:r>
              <a:rPr lang="en-US" dirty="0"/>
              <a:t> account, </a:t>
            </a:r>
            <a:r>
              <a:rPr lang="en-US" sz="2100" b="1" dirty="0">
                <a:solidFill>
                  <a:srgbClr val="00B0F0"/>
                </a:solidFill>
              </a:rPr>
              <a:t>#Topic</a:t>
            </a:r>
          </a:p>
          <a:p>
            <a:r>
              <a:rPr lang="en-US" dirty="0"/>
              <a:t>A collage video using </a:t>
            </a:r>
            <a:r>
              <a:rPr lang="en-US" b="1" dirty="0" err="1">
                <a:solidFill>
                  <a:srgbClr val="00B0F0"/>
                </a:solidFill>
              </a:rPr>
              <a:t>Flipagram</a:t>
            </a:r>
            <a:r>
              <a:rPr lang="en-US" dirty="0"/>
              <a:t> to convey what a team learned in a group project</a:t>
            </a:r>
          </a:p>
          <a:p>
            <a:r>
              <a:rPr lang="en-US" dirty="0"/>
              <a:t>A question posted to a class </a:t>
            </a:r>
            <a:r>
              <a:rPr lang="en-US" sz="2100" b="1" dirty="0">
                <a:solidFill>
                  <a:srgbClr val="00B0F0"/>
                </a:solidFill>
              </a:rPr>
              <a:t>Facebook</a:t>
            </a:r>
            <a:r>
              <a:rPr lang="en-US" dirty="0"/>
              <a:t> account inviting a continuation of the learning outside of class</a:t>
            </a:r>
          </a:p>
          <a:p>
            <a:r>
              <a:rPr lang="en-US" sz="2100" b="1" dirty="0" err="1">
                <a:solidFill>
                  <a:srgbClr val="00B0F0"/>
                </a:solidFill>
              </a:rPr>
              <a:t>PicStitch</a:t>
            </a:r>
            <a:r>
              <a:rPr lang="en-US" sz="2100" b="1" dirty="0">
                <a:solidFill>
                  <a:srgbClr val="00B0F0"/>
                </a:solidFill>
              </a:rPr>
              <a:t> </a:t>
            </a:r>
            <a:r>
              <a:rPr lang="en-US" dirty="0"/>
              <a:t>visuals supporting a course’s lecture topic.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KIKG7CQAACv9K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10532"/>
          <a:stretch/>
        </p:blipFill>
        <p:spPr>
          <a:xfrm>
            <a:off x="2895600" y="1589809"/>
            <a:ext cx="3733800" cy="4734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162300" y="300727"/>
            <a:ext cx="3200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3-B4-ME</a:t>
            </a:r>
          </a:p>
        </p:txBody>
      </p:sp>
      <p:pic>
        <p:nvPicPr>
          <p:cNvPr id="33793" name="Picture 1" descr="C:\Users\TheKnappKin\AppData\Local\Microsoft\Windows\Temporary Internet Files\Content.IE5\TYYG6BWH\MC90043471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81200"/>
            <a:ext cx="617537" cy="647298"/>
          </a:xfrm>
          <a:prstGeom prst="rect">
            <a:avLst/>
          </a:prstGeom>
          <a:noFill/>
        </p:spPr>
      </p:pic>
      <p:pic>
        <p:nvPicPr>
          <p:cNvPr id="5" name="Picture 1" descr="C:\Users\TheKnappKin\AppData\Local\Microsoft\Windows\Temporary Internet Files\Content.IE5\TYYG6BWH\MC90043471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81200"/>
            <a:ext cx="617537" cy="647298"/>
          </a:xfrm>
          <a:prstGeom prst="rect">
            <a:avLst/>
          </a:prstGeom>
          <a:noFill/>
        </p:spPr>
      </p:pic>
      <p:pic>
        <p:nvPicPr>
          <p:cNvPr id="6" name="Picture 1" descr="C:\Users\TheKnappKin\AppData\Local\Microsoft\Windows\Temporary Internet Files\Content.IE5\TYYG6BWH\MC90043471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4663" y="1981200"/>
            <a:ext cx="617537" cy="647298"/>
          </a:xfrm>
          <a:prstGeom prst="rect">
            <a:avLst/>
          </a:prstGeom>
          <a:noFill/>
        </p:spPr>
      </p:pic>
      <p:pic>
        <p:nvPicPr>
          <p:cNvPr id="7" name="Picture 1" descr="C:\Users\TheKnappKin\AppData\Local\Microsoft\Windows\Temporary Internet Files\Content.IE5\TYYG6BWH\MC90043471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048000"/>
            <a:ext cx="617537" cy="647298"/>
          </a:xfrm>
          <a:prstGeom prst="rect">
            <a:avLst/>
          </a:prstGeom>
          <a:noFill/>
        </p:spPr>
      </p:pic>
      <p:pic>
        <p:nvPicPr>
          <p:cNvPr id="8" name="Picture 1" descr="C:\Users\TheKnappKin\AppData\Local\Microsoft\Windows\Temporary Internet Files\Content.IE5\TYYG6BWH\MC90043471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191000"/>
            <a:ext cx="617537" cy="647298"/>
          </a:xfrm>
          <a:prstGeom prst="rect">
            <a:avLst/>
          </a:prstGeom>
          <a:noFill/>
        </p:spPr>
      </p:pic>
      <p:pic>
        <p:nvPicPr>
          <p:cNvPr id="9" name="Picture 1" descr="C:\Users\TheKnappKin\AppData\Local\Microsoft\Windows\Temporary Internet Files\Content.IE5\TYYG6BWH\MC90043471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191000"/>
            <a:ext cx="617537" cy="647298"/>
          </a:xfrm>
          <a:prstGeom prst="rect">
            <a:avLst/>
          </a:prstGeom>
          <a:noFill/>
        </p:spPr>
      </p:pic>
      <p:pic>
        <p:nvPicPr>
          <p:cNvPr id="10" name="Picture 1" descr="C:\Users\TheKnappKin\AppData\Local\Microsoft\Windows\Temporary Internet Files\Content.IE5\TYYG6BWH\MC90043471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257800"/>
            <a:ext cx="617537" cy="647298"/>
          </a:xfrm>
          <a:prstGeom prst="rect">
            <a:avLst/>
          </a:prstGeom>
          <a:noFill/>
        </p:spPr>
      </p:pic>
      <p:pic>
        <p:nvPicPr>
          <p:cNvPr id="11" name="Picture 1" descr="C:\Users\TheKnappKin\AppData\Local\Microsoft\Windows\Temporary Internet Files\Content.IE5\TYYG6BWH\MC90043471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086502"/>
            <a:ext cx="617537" cy="647298"/>
          </a:xfrm>
          <a:prstGeom prst="rect">
            <a:avLst/>
          </a:prstGeom>
          <a:noFill/>
        </p:spPr>
      </p:pic>
      <p:pic>
        <p:nvPicPr>
          <p:cNvPr id="12" name="Picture 1" descr="C:\Users\TheKnappKin\AppData\Local\Microsoft\Windows\Temporary Internet Files\Content.IE5\TYYG6BWH\MC90043471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257800"/>
            <a:ext cx="617537" cy="647298"/>
          </a:xfrm>
          <a:prstGeom prst="rect">
            <a:avLst/>
          </a:prstGeom>
          <a:noFill/>
        </p:spPr>
      </p:pic>
      <p:pic>
        <p:nvPicPr>
          <p:cNvPr id="13" name="Picture 1" descr="C:\Users\TheKnappKin\AppData\Local\Microsoft\Windows\Temporary Internet Files\Content.IE5\TYYG6BWH\MC90043471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257800"/>
            <a:ext cx="617537" cy="6472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5907197" cy="2286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More Tools: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66700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hlinkClick r:id="rId2"/>
              </a:rPr>
              <a:t>www.KnappBiz.com/social-media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30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7" y="1828800"/>
            <a:ext cx="7201884" cy="4191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"7 Tips for Using Social Media - Teach Amazing!." </a:t>
            </a:r>
            <a:r>
              <a:rPr lang="en-US" i="1" dirty="0"/>
              <a:t>Teach Amazing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</a:t>
            </a:r>
            <a:r>
              <a:rPr lang="en-US" dirty="0"/>
              <a:t>. Web. 8 Oct. 2014. &lt;http://teachamazing.com/7-tips-for-using-social-media/&gt;.</a:t>
            </a:r>
          </a:p>
          <a:p>
            <a:r>
              <a:rPr lang="en-US" dirty="0"/>
              <a:t>"Hit the Mark with Digital Media Exit Cards." </a:t>
            </a:r>
            <a:r>
              <a:rPr lang="en-US" i="1" dirty="0" err="1"/>
              <a:t>Edutopia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</a:t>
            </a:r>
            <a:r>
              <a:rPr lang="en-US" dirty="0"/>
              <a:t>. Web. 8 Oct. 2014. &lt;http://www.edutopia.org/blog/digital-media-exit-cards-matt-levinson?utm_source=twitter&amp;utm_medium=post&amp;utm_campaign=blog-exittickets-fb-image&gt;.</a:t>
            </a:r>
          </a:p>
          <a:p>
            <a:r>
              <a:rPr lang="en-US" dirty="0"/>
              <a:t>"How to Use Social Media for Your Education." </a:t>
            </a:r>
            <a:r>
              <a:rPr lang="en-US" i="1" dirty="0"/>
              <a:t>College Fashion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</a:t>
            </a:r>
            <a:r>
              <a:rPr lang="en-US" dirty="0"/>
              <a:t>. Web. 8 Oct. 2014. &lt;http://www.collegefashion.net/college-life/how-to-use-social-media-for-education/&gt;.</a:t>
            </a:r>
          </a:p>
          <a:p>
            <a:r>
              <a:rPr lang="en-US" dirty="0"/>
              <a:t>"Should teachers be using social media in the classroom?." </a:t>
            </a:r>
            <a:r>
              <a:rPr lang="en-US" i="1" dirty="0"/>
              <a:t>PBS</a:t>
            </a:r>
            <a:r>
              <a:rPr lang="en-US" dirty="0"/>
              <a:t>. PBS, </a:t>
            </a:r>
            <a:r>
              <a:rPr lang="en-US" dirty="0" err="1"/>
              <a:t>n.d</a:t>
            </a:r>
            <a:r>
              <a:rPr lang="en-US" dirty="0"/>
              <a:t>. Web. 8 Oct. 2014. &lt;http://www.pbs.org/newshour/updates/social-media-valuable-tool-teachers/&gt;.</a:t>
            </a:r>
          </a:p>
          <a:p>
            <a:r>
              <a:rPr lang="en-US" dirty="0"/>
              <a:t>"Six Ways to Use Social Media in Education." </a:t>
            </a:r>
            <a:r>
              <a:rPr lang="en-US" i="1" dirty="0"/>
              <a:t>Center for Instructional Technology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</a:t>
            </a:r>
            <a:r>
              <a:rPr lang="en-US" dirty="0"/>
              <a:t>. Web. 8 Oct. 2014. &lt;http://cit.duke.edu/blog/2012/04/six-ways-to-use-social-media-in-education/&gt;.</a:t>
            </a:r>
          </a:p>
          <a:p>
            <a:r>
              <a:rPr lang="en-US" dirty="0"/>
              <a:t>"Social Media and Digital Skills in Higher Education." </a:t>
            </a:r>
            <a:r>
              <a:rPr lang="en-US" i="1" dirty="0"/>
              <a:t>Social Media and Digital Skills in Higher Education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</a:t>
            </a:r>
            <a:r>
              <a:rPr lang="en-US" dirty="0"/>
              <a:t>. Web. 8 Oct. 2014. &lt;http://www.slideshare.net/suebeckingham/social-media-and-digital-skills-in-higher-education&gt;.</a:t>
            </a:r>
          </a:p>
          <a:p>
            <a:r>
              <a:rPr lang="en-US" dirty="0"/>
              <a:t>“Social Media Use 2018: Demographics and Statistics.”</a:t>
            </a:r>
            <a:r>
              <a:rPr lang="en-US" i="1" dirty="0"/>
              <a:t> Pew Research Center. </a:t>
            </a:r>
            <a:r>
              <a:rPr lang="en-US" dirty="0"/>
              <a:t>Aaron Smith-Monica Anderson. 7 Oct. 2018. &lt;http://www.pewinternet.org/2018/03/01/social-media-use-in-2018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95109" y="5835134"/>
            <a:ext cx="3009899" cy="369332"/>
            <a:chOff x="3581400" y="6172200"/>
            <a:chExt cx="3009899" cy="369332"/>
          </a:xfrm>
        </p:grpSpPr>
        <p:pic>
          <p:nvPicPr>
            <p:cNvPr id="4" name="Picture 3" descr="bibme.jpg"/>
            <p:cNvPicPr>
              <a:picLocks noChangeAspect="1"/>
            </p:cNvPicPr>
            <p:nvPr/>
          </p:nvPicPr>
          <p:blipFill>
            <a:blip r:embed="rId2" cstate="print"/>
            <a:srcRect t="17778"/>
            <a:stretch>
              <a:fillRect/>
            </a:stretch>
          </p:blipFill>
          <p:spPr>
            <a:xfrm>
              <a:off x="5143994" y="6172200"/>
              <a:ext cx="1447305" cy="3524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581400" y="6172200"/>
              <a:ext cx="1603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Created using: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coming!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854200"/>
          </a:xfrm>
        </p:spPr>
        <p:txBody>
          <a:bodyPr>
            <a:normAutofit lnSpcReduction="10000"/>
          </a:bodyPr>
          <a:lstStyle/>
          <a:p>
            <a:r>
              <a:rPr lang="en-US" sz="2800" b="1" i="1" dirty="0"/>
              <a:t>Rebecca Knapp, MBA</a:t>
            </a:r>
          </a:p>
          <a:p>
            <a:r>
              <a:rPr lang="en-US" i="1" dirty="0"/>
              <a:t>Business Professor</a:t>
            </a:r>
            <a:br>
              <a:rPr lang="en-US" i="1" dirty="0"/>
            </a:br>
            <a:r>
              <a:rPr lang="en-US" i="1" dirty="0"/>
              <a:t>Saddleback College</a:t>
            </a:r>
            <a:br>
              <a:rPr lang="en-US" i="1" dirty="0"/>
            </a:br>
            <a:endParaRPr lang="en-US" i="1" dirty="0"/>
          </a:p>
          <a:p>
            <a:r>
              <a:rPr lang="en-US" sz="2800" b="1" dirty="0">
                <a:hlinkClick r:id="rId2"/>
              </a:rPr>
              <a:t>www.KnappBiz.com</a:t>
            </a:r>
            <a:r>
              <a:rPr lang="en-US" sz="2800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Argument For Using Social Media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Key Point #1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Argument for Social Media in Higher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7" y="1981200"/>
            <a:ext cx="6516798" cy="4038600"/>
          </a:xfrm>
        </p:spPr>
        <p:txBody>
          <a:bodyPr>
            <a:normAutofit/>
          </a:bodyPr>
          <a:lstStyle/>
          <a:p>
            <a:r>
              <a:rPr lang="en-US" sz="3200" dirty="0"/>
              <a:t>Assortment of tools</a:t>
            </a:r>
          </a:p>
          <a:p>
            <a:r>
              <a:rPr lang="en-US" sz="3200" dirty="0"/>
              <a:t>Mix and Match</a:t>
            </a:r>
          </a:p>
          <a:p>
            <a:r>
              <a:rPr lang="en-US" sz="3200" dirty="0"/>
              <a:t>Suits individual learning styles</a:t>
            </a:r>
          </a:p>
          <a:p>
            <a:r>
              <a:rPr lang="en-US" sz="3200" dirty="0"/>
              <a:t>Increases academic success</a:t>
            </a:r>
          </a:p>
          <a:p>
            <a:pPr marL="45720" indent="0">
              <a:buNone/>
            </a:pPr>
            <a:endParaRPr lang="en-US" dirty="0"/>
          </a:p>
          <a:p>
            <a:pPr marL="58738" indent="-14288">
              <a:buNone/>
            </a:pPr>
            <a:r>
              <a:rPr lang="en-US" sz="1100" dirty="0"/>
              <a:t>Source: Grover, A., &amp; Stewart, D. W. (2010). Defining interactive social media in an educational context. In C. </a:t>
            </a:r>
            <a:r>
              <a:rPr lang="en-US" sz="1100" dirty="0" err="1"/>
              <a:t>Wankel</a:t>
            </a:r>
            <a:r>
              <a:rPr lang="en-US" sz="1100" dirty="0"/>
              <a:t> &amp; M. </a:t>
            </a:r>
            <a:r>
              <a:rPr lang="en-US" sz="1100" dirty="0" err="1"/>
              <a:t>Marovich</a:t>
            </a:r>
            <a:r>
              <a:rPr lang="en-US" sz="1100" dirty="0"/>
              <a:t> &amp; J. </a:t>
            </a:r>
            <a:r>
              <a:rPr lang="en-US" sz="1100" dirty="0" err="1"/>
              <a:t>Stanaityte</a:t>
            </a:r>
            <a:r>
              <a:rPr lang="en-US" sz="1100" i="1" dirty="0"/>
              <a:t> (</a:t>
            </a:r>
            <a:r>
              <a:rPr lang="en-US" sz="1100" dirty="0"/>
              <a:t>Eds.), </a:t>
            </a:r>
            <a:r>
              <a:rPr lang="en-US" sz="1100" i="1" dirty="0"/>
              <a:t>Cutting edge social media approaches to business education: Teaching with </a:t>
            </a:r>
            <a:r>
              <a:rPr lang="en-US" sz="1100" i="1" dirty="0" err="1"/>
              <a:t>LinkedIN</a:t>
            </a:r>
            <a:r>
              <a:rPr lang="en-US" sz="1100" i="1" dirty="0"/>
              <a:t>, Facebook, Twitter, Second Life, and Blogs</a:t>
            </a:r>
            <a:r>
              <a:rPr lang="en-US" sz="1100" dirty="0"/>
              <a:t> (pp7-38). Charlotte, NC: Information Age Publishing.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Use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828800"/>
            <a:ext cx="7125683" cy="4191000"/>
          </a:xfrm>
        </p:spPr>
        <p:txBody>
          <a:bodyPr>
            <a:noAutofit/>
          </a:bodyPr>
          <a:lstStyle/>
          <a:p>
            <a:r>
              <a:rPr lang="en-US" sz="2400" dirty="0"/>
              <a:t>Students communicate, research, collaborate, create and publish online with or </a:t>
            </a:r>
            <a:r>
              <a:rPr lang="en-US" sz="2400" b="1" u="sng" dirty="0"/>
              <a:t>without the help</a:t>
            </a:r>
            <a:r>
              <a:rPr lang="en-US" sz="2400" b="1" dirty="0"/>
              <a:t> </a:t>
            </a:r>
            <a:r>
              <a:rPr lang="en-US" sz="2400" dirty="0"/>
              <a:t>of parents or educators. </a:t>
            </a:r>
          </a:p>
          <a:p>
            <a:r>
              <a:rPr lang="en-US" sz="2400" dirty="0"/>
              <a:t>Students then use social media to promote, discuss and share their thoughts with </a:t>
            </a:r>
            <a:r>
              <a:rPr lang="en-US" sz="2400" b="1" u="sng" dirty="0"/>
              <a:t>the world</a:t>
            </a:r>
            <a:r>
              <a:rPr lang="en-US" sz="2400" dirty="0"/>
              <a:t>. </a:t>
            </a:r>
          </a:p>
          <a:p>
            <a:r>
              <a:rPr lang="en-US" sz="2400" dirty="0"/>
              <a:t>The </a:t>
            </a:r>
            <a:r>
              <a:rPr lang="en-US" sz="2400" b="1" u="sng" dirty="0"/>
              <a:t>quietest students</a:t>
            </a:r>
            <a:r>
              <a:rPr lang="en-US" sz="2400" b="1" dirty="0"/>
              <a:t> </a:t>
            </a:r>
            <a:r>
              <a:rPr lang="en-US" sz="2400" dirty="0"/>
              <a:t>in class speak the </a:t>
            </a:r>
            <a:r>
              <a:rPr lang="en-US" sz="2400" b="1" u="sng" dirty="0"/>
              <a:t>loudest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on social media.</a:t>
            </a:r>
          </a:p>
          <a:p>
            <a:r>
              <a:rPr lang="en-US" sz="2400" dirty="0"/>
              <a:t>The digital environment is offering us some of the </a:t>
            </a:r>
            <a:r>
              <a:rPr lang="en-US" sz="2400" b="1" u="sng" dirty="0"/>
              <a:t>greatest learning opportunities</a:t>
            </a:r>
            <a:r>
              <a:rPr lang="en-US" sz="2400" b="1" dirty="0"/>
              <a:t> </a:t>
            </a:r>
            <a:r>
              <a:rPr lang="en-US" sz="2400" dirty="0"/>
              <a:t>that young learners have ever had.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7735281" cy="2286000"/>
          </a:xfrm>
        </p:spPr>
        <p:txBody>
          <a:bodyPr/>
          <a:lstStyle/>
          <a:p>
            <a:r>
              <a:rPr lang="en-US" dirty="0"/>
              <a:t>Students on Social Media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do their digital lives look like?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E1E43A-0A92-4FF4-8A5A-254EE1447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3" t="18890" r="48334" b="27429"/>
          <a:stretch/>
        </p:blipFill>
        <p:spPr>
          <a:xfrm>
            <a:off x="1981200" y="152400"/>
            <a:ext cx="4876800" cy="6311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7624F-1F41-4686-B6B2-0CB97462283B}"/>
              </a:ext>
            </a:extLst>
          </p:cNvPr>
          <p:cNvSpPr txBox="1"/>
          <p:nvPr/>
        </p:nvSpPr>
        <p:spPr>
          <a:xfrm>
            <a:off x="3910451" y="6504801"/>
            <a:ext cx="523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http://www.pewinternet.org/2018/03/01/social-media-use-in-2018/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1936</TotalTime>
  <Words>1245</Words>
  <Application>Microsoft Office PowerPoint</Application>
  <PresentationFormat>On-screen Show (4:3)</PresentationFormat>
  <Paragraphs>197</Paragraphs>
  <Slides>49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Bradley Hand ITC</vt:lpstr>
      <vt:lpstr>Franklin Gothic Medium</vt:lpstr>
      <vt:lpstr>Impact</vt:lpstr>
      <vt:lpstr>Wingdings</vt:lpstr>
      <vt:lpstr>Business Contrast 16x9</vt:lpstr>
      <vt:lpstr>PowerPoint Presentation</vt:lpstr>
      <vt:lpstr>Using Social Media to Boost Completion and Retention Rates </vt:lpstr>
      <vt:lpstr>What Makes Me Qualified?</vt:lpstr>
      <vt:lpstr>Today’s Key Points</vt:lpstr>
      <vt:lpstr>The Argument For Using Social Media</vt:lpstr>
      <vt:lpstr>The Argument for Social Media in Higher Education</vt:lpstr>
      <vt:lpstr>Why Use Social Media?</vt:lpstr>
      <vt:lpstr>Students on Social Media</vt:lpstr>
      <vt:lpstr>PowerPoint Presentation</vt:lpstr>
      <vt:lpstr>PowerPoint Presentation</vt:lpstr>
      <vt:lpstr>PowerPoint Presentation</vt:lpstr>
      <vt:lpstr>PowerPoint Presentation</vt:lpstr>
      <vt:lpstr>Americans on Social Media</vt:lpstr>
      <vt:lpstr>Americans on Social Media</vt:lpstr>
      <vt:lpstr>Student Survey</vt:lpstr>
      <vt:lpstr>64%</vt:lpstr>
      <vt:lpstr>54%</vt:lpstr>
      <vt:lpstr>50%</vt:lpstr>
      <vt:lpstr>43%</vt:lpstr>
      <vt:lpstr>45%</vt:lpstr>
      <vt:lpstr>22%</vt:lpstr>
      <vt:lpstr>8%</vt:lpstr>
      <vt:lpstr>31%</vt:lpstr>
      <vt:lpstr>PowerPoint Presentation</vt:lpstr>
      <vt:lpstr>PowerPoint Presentation</vt:lpstr>
      <vt:lpstr>Social Media Cannot Replace Humanity</vt:lpstr>
      <vt:lpstr>PowerPoint Presentation</vt:lpstr>
      <vt:lpstr>There’s No App for Good Teaching</vt:lpstr>
      <vt:lpstr>Can’t Replace Humanity,  But it CAN Simulate It</vt:lpstr>
      <vt:lpstr>Using it Most Effectively</vt:lpstr>
      <vt:lpstr>PowerPoint Presentation</vt:lpstr>
      <vt:lpstr>Bloom’s Taxonomy of Social Media</vt:lpstr>
      <vt:lpstr>PowerPoint Presentation</vt:lpstr>
      <vt:lpstr>PowerPoint Presentation</vt:lpstr>
      <vt:lpstr>You’re Doing It Wrong</vt:lpstr>
      <vt:lpstr>What I Use</vt:lpstr>
      <vt:lpstr>HOW to Use Social Media for Education</vt:lpstr>
      <vt:lpstr>HOW to Use Social Media for Education</vt:lpstr>
      <vt:lpstr>HOW to Use Social Media for Education</vt:lpstr>
      <vt:lpstr>HOW to Use Social Media for Education</vt:lpstr>
      <vt:lpstr>HOW to Use Social Media for Education</vt:lpstr>
      <vt:lpstr>HOW to Use Social Media for Education</vt:lpstr>
      <vt:lpstr>Memes</vt:lpstr>
      <vt:lpstr>PowerPoint Presentation</vt:lpstr>
      <vt:lpstr>Digital Media Exit Card</vt:lpstr>
      <vt:lpstr>PowerPoint Presentation</vt:lpstr>
      <vt:lpstr>More Tools:</vt:lpstr>
      <vt:lpstr>Sources</vt:lpstr>
      <vt:lpstr>Thank you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TheKnappKin</dc:creator>
  <cp:lastModifiedBy>SiteKiosk Restricted User Account</cp:lastModifiedBy>
  <cp:revision>136</cp:revision>
  <cp:lastPrinted>2014-10-09T18:33:17Z</cp:lastPrinted>
  <dcterms:created xsi:type="dcterms:W3CDTF">2013-12-03T00:46:34Z</dcterms:created>
  <dcterms:modified xsi:type="dcterms:W3CDTF">2018-10-11T23:00:11Z</dcterms:modified>
</cp:coreProperties>
</file>